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ru-RU"/>
    </a:def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2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Grp="1" noChangeArrowheads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t>Образец подзаголовка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Grp="1" noChangeArrowheads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Grp="1" noChangeArrowheads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Grp="1" noChangeArrowheads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Grp="1" noChangeArrowheads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Grp="1" noChangeArrowheads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Grp="1" noChangeArrowheads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Grp="1" noChangeArrowheads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Grp="1" noChangeArrowheads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Grp="1" noChangeArrowheads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Grp="1" noChangeArrowheads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Grp="1" noChangeArrowheads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Grp="1" noChangeArrowheads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Grp="1" noChangeArrowheads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Grp="1" noChangeArrowheads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Grp="1" noChangeArrowheads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Grp="1" noChangeArrowheads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Grp="1" noChangeArrowheads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Grp="1" noChangeArrowheads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Grp="1" noChangeArrowheads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Grp="1" noChangeArrowheads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Grp="1" noChangeArrowheads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Grp="1" noChangeArrowheads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Grp="1" noChangeArrowheads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Grp="1" noChangeArrowheads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Grp="1" noChangeArrowheads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Grp="1" noChangeArrowheads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Grp="1" noChangeArrowheads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Grp="1" noChangeArrowheads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Grp="1" noChangeArrowheads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Grp="1" noChangeArrowheads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Grp="1" noChangeArrowheads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>22.04.2025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2920" cy="12397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buNone/>
              <a:defRPr/>
            </a:pPr>
            <a:r>
              <a:rPr sz="36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Проект, посвященный международному дню детской книги, с детьми 4-6 лет.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 bwMode="auto">
          <a:xfrm>
            <a:off x="1524539" y="4211759"/>
            <a:ext cx="9142920" cy="16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algn="ct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                                           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                                                           Подготовили: </a:t>
            </a:r>
          </a:p>
          <a:p>
            <a:pPr indent="0" algn="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Орлова Н.В.</a:t>
            </a:r>
          </a:p>
          <a:p>
            <a:pPr indent="0" algn="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                                                                            Кувшинова М.Г.</a:t>
            </a:r>
          </a:p>
        </p:txBody>
      </p:sp>
      <p:pic>
        <p:nvPicPr>
          <p:cNvPr id="533135269" name="Рисунок 533135268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4002366" y="2981324"/>
            <a:ext cx="3498518" cy="28849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7841654" name="TextBox 287841653"/>
          <p:cNvSpPr txBox="1"/>
          <p:nvPr/>
        </p:nvSpPr>
        <p:spPr bwMode="auto">
          <a:xfrm>
            <a:off x="867748" y="304799"/>
            <a:ext cx="10392208" cy="1539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900"/>
              <a:t>7. Дети с удовольствием приняли участие в сказочной викторине. Две команды «Солнышко и «Облачко» отвечали на вопросы викторины, связанные со знанием сказок. Обсудили чем рассказ отличается от сказки, вспомнили волшебные заклинания, волшебные предметы, отгадали загадки о главных героях. В конце подвели итог и получили в качестве поощрения раскраски по теме викторины.</a:t>
            </a:r>
          </a:p>
        </p:txBody>
      </p:sp>
      <p:pic>
        <p:nvPicPr>
          <p:cNvPr id="1038603220" name="Рисунок 1038603219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316549" y="5240565"/>
            <a:ext cx="1661081" cy="136978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FD976B-A064-4FAA-8290-AA2F8221F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48" y="2584448"/>
            <a:ext cx="7137400" cy="40259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83528A-4201-4BE1-9EEC-3EEF54F84D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256" y="1844398"/>
            <a:ext cx="3695700" cy="2082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109056" name="Объект 2"/>
          <p:cNvSpPr>
            <a:spLocks noGrp="1"/>
          </p:cNvSpPr>
          <p:nvPr>
            <p:ph idx="1"/>
          </p:nvPr>
        </p:nvSpPr>
        <p:spPr bwMode="auto">
          <a:xfrm>
            <a:off x="914400" y="504823"/>
            <a:ext cx="10363197" cy="2162175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sz="2000"/>
              <a:t>9. Дети с родителями дома подготовили сообщение на тему: «Моя любимая книга». В группе каждый ребенок поделился рассказом о выбранной книге. Любимая книга Дианы - «Цветик-семицветик», Алиса Фирсова рассказала про трёх поросят, Мирон о приключениях Груффало, Жене больше всего нравится история про Муху-цокотуху,  у Киры любимая книжка «Красная шапочка», у Софии - «Колобок», а у Саши «Спокойной ночи, трактор»</a:t>
            </a:r>
          </a:p>
          <a:p>
            <a:pPr>
              <a:defRPr/>
            </a:pPr>
            <a:endParaRPr sz="220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5BA41D-68FE-4C27-8F64-253C146BF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81900"/>
            <a:ext cx="4838700" cy="2717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561D30-7332-49C2-AEAC-E068591B6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2881900"/>
            <a:ext cx="4737100" cy="2679700"/>
          </a:xfrm>
          <a:prstGeom prst="rect">
            <a:avLst/>
          </a:prstGeom>
        </p:spPr>
      </p:pic>
      <p:pic>
        <p:nvPicPr>
          <p:cNvPr id="19631703" name="Рисунок 19631702"/>
          <p:cNvPicPr>
            <a:picLocks noChangeAspect="1"/>
          </p:cNvPicPr>
          <p:nvPr/>
        </p:nvPicPr>
        <p:blipFill>
          <a:blip r:embed="rId4"/>
          <a:srcRect b="2293"/>
          <a:stretch/>
        </p:blipFill>
        <p:spPr bwMode="auto">
          <a:xfrm>
            <a:off x="10316549" y="5256380"/>
            <a:ext cx="1661083" cy="13697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0621752" name="TextBox 1150621751"/>
          <p:cNvSpPr txBox="1"/>
          <p:nvPr/>
        </p:nvSpPr>
        <p:spPr bwMode="auto">
          <a:xfrm>
            <a:off x="1143974" y="3562349"/>
            <a:ext cx="914400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256691796" name="TextBox 1256691795"/>
          <p:cNvSpPr txBox="1"/>
          <p:nvPr/>
        </p:nvSpPr>
        <p:spPr bwMode="auto">
          <a:xfrm>
            <a:off x="5506425" y="3276599"/>
            <a:ext cx="10728944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t>Детям вручили памятные открытки о своём выступлении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907F57-5B3B-41DE-BDBA-45E91514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47" y="327391"/>
            <a:ext cx="5067300" cy="2857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A274AE-6B8A-4E49-8E39-54792094B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47" y="3745408"/>
            <a:ext cx="5067300" cy="28829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96DDED8-2B83-4FB5-864B-09C8B269D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331" y="327391"/>
            <a:ext cx="5067300" cy="28575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0499E6B-723C-4EE9-AB8E-E637B2A0BD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280" y="3745408"/>
            <a:ext cx="5124450" cy="2886075"/>
          </a:xfrm>
          <a:prstGeom prst="rect">
            <a:avLst/>
          </a:prstGeom>
        </p:spPr>
      </p:pic>
      <p:pic>
        <p:nvPicPr>
          <p:cNvPr id="158774084" name="Рисунок 158774083"/>
          <p:cNvPicPr>
            <a:picLocks noChangeAspect="1"/>
          </p:cNvPicPr>
          <p:nvPr/>
        </p:nvPicPr>
        <p:blipFill>
          <a:blip r:embed="rId6"/>
          <a:srcRect b="2293"/>
          <a:stretch/>
        </p:blipFill>
        <p:spPr bwMode="auto">
          <a:xfrm>
            <a:off x="10398705" y="5369378"/>
            <a:ext cx="1661081" cy="13697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7560103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Результат проекта</a:t>
            </a:r>
          </a:p>
        </p:txBody>
      </p:sp>
      <p:sp>
        <p:nvSpPr>
          <p:cNvPr id="2106084007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77500" lnSpcReduction="16000"/>
          </a:bodyPr>
          <a:lstStyle/>
          <a:p>
            <a:pPr>
              <a:buFont typeface="Arial"/>
              <a:buChar char="–"/>
              <a:defRPr/>
            </a:pPr>
            <a:r>
              <a:t>Нам удалось сформировать у детей устойчивый интерес к книгам. Дети стали активно и внимательно слушать книги. </a:t>
            </a:r>
          </a:p>
          <a:p>
            <a:pPr>
              <a:buFont typeface="Arial"/>
              <a:buChar char="–"/>
              <a:defRPr/>
            </a:pPr>
            <a:r>
              <a:t>Дети познакомились с новыми авторами и произведениями, что помогло расширению кругозора и словарного запаса.</a:t>
            </a:r>
          </a:p>
          <a:p>
            <a:pPr>
              <a:buFont typeface="Arial"/>
              <a:buChar char="–"/>
              <a:defRPr/>
            </a:pPr>
            <a:r>
              <a:t>Проект способствовал активизации познавательной деятельности детей и созданию положительного эмоционального фона.</a:t>
            </a:r>
          </a:p>
          <a:p>
            <a:pPr>
              <a:buFont typeface="Arial"/>
              <a:buChar char="–"/>
              <a:defRPr/>
            </a:pPr>
            <a:r>
              <a:t>У нас сформировалась традиция совместного чтения. Это посодействовало укреплению связи между детьми и воспитателями, а так же между детьми друг с другом.</a:t>
            </a:r>
          </a:p>
          <a:p>
            <a:pPr>
              <a:buFont typeface="Arial"/>
              <a:buChar char="–"/>
              <a:defRPr/>
            </a:pPr>
            <a:r>
              <a:t>Проект помог развитию творческих способностей.</a:t>
            </a:r>
          </a:p>
          <a:p>
            <a:pPr>
              <a:buFont typeface="Arial"/>
              <a:buChar char="–"/>
              <a:defRPr/>
            </a:pPr>
            <a:r>
              <a:t>Родители были вовлечены в проект, что способствовало укреплению связи детского сада и семьи. </a:t>
            </a:r>
          </a:p>
          <a:p>
            <a:pPr>
              <a:buFont typeface="Arial"/>
              <a:buChar char="–"/>
              <a:defRPr/>
            </a:pPr>
            <a:r>
              <a:t>Проект был зафиксирован в виде фото- и видеоматериалов</a:t>
            </a:r>
          </a:p>
        </p:txBody>
      </p:sp>
      <p:pic>
        <p:nvPicPr>
          <p:cNvPr id="1748321951" name="Рисунок 1748321950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398704" y="5369377"/>
            <a:ext cx="1661080" cy="1369782"/>
          </a:xfrm>
          <a:prstGeom prst="rect">
            <a:avLst/>
          </a:prstGeom>
        </p:spPr>
      </p:pic>
      <p:pic>
        <p:nvPicPr>
          <p:cNvPr id="393051693" name="Рисунок 393051692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398704" y="5369377"/>
            <a:ext cx="1661080" cy="1369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29542162" name="TextBox 2129542161"/>
          <p:cNvSpPr txBox="1"/>
          <p:nvPr/>
        </p:nvSpPr>
        <p:spPr bwMode="auto">
          <a:xfrm>
            <a:off x="268650" y="1352548"/>
            <a:ext cx="11665798" cy="25301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indent="0" algn="l">
              <a:buFont typeface="Arial"/>
              <a:buNone/>
              <a:defRPr/>
            </a:pPr>
            <a:r>
              <a:rPr sz="2000" b="1"/>
              <a:t>Участники проекта:</a:t>
            </a:r>
            <a:r>
              <a:rPr sz="2000"/>
              <a:t> </a:t>
            </a:r>
          </a:p>
          <a:p>
            <a:pPr marL="0" indent="0" algn="l">
              <a:buFont typeface="Arial"/>
              <a:buNone/>
              <a:defRPr/>
            </a:pPr>
            <a:r>
              <a:rPr sz="2000"/>
              <a:t>дети дошкольного возраста (4-6 лет), воспитатели, родители</a:t>
            </a:r>
          </a:p>
          <a:p>
            <a:pPr algn="l">
              <a:defRPr/>
            </a:pPr>
            <a:endParaRPr sz="2000"/>
          </a:p>
          <a:p>
            <a:pPr marL="0" indent="0" algn="l">
              <a:buFont typeface="Arial"/>
              <a:buNone/>
              <a:defRPr/>
            </a:pPr>
            <a:r>
              <a:rPr sz="2000" b="1"/>
              <a:t>Сроки реализации проекта:</a:t>
            </a:r>
            <a:r>
              <a:rPr sz="2000"/>
              <a:t> </a:t>
            </a:r>
          </a:p>
          <a:p>
            <a:pPr marL="0" indent="0" algn="l">
              <a:buFont typeface="Arial"/>
              <a:buNone/>
              <a:defRPr/>
            </a:pPr>
            <a:r>
              <a:rPr sz="2000"/>
              <a:t>март - апрель 2025 г.</a:t>
            </a:r>
          </a:p>
          <a:p>
            <a:pPr marL="0" indent="0" algn="l">
              <a:buFont typeface="Arial"/>
              <a:buNone/>
              <a:defRPr/>
            </a:pPr>
            <a:endParaRPr sz="2000"/>
          </a:p>
          <a:p>
            <a:pPr marL="0" indent="0" algn="l">
              <a:buFont typeface="Arial"/>
              <a:buNone/>
              <a:defRPr/>
            </a:pPr>
            <a:r>
              <a:rPr sz="2000" b="1"/>
              <a:t>Вид проекта:</a:t>
            </a:r>
            <a:r>
              <a:rPr sz="2000"/>
              <a:t> </a:t>
            </a:r>
          </a:p>
          <a:p>
            <a:pPr marL="0" indent="0" algn="l">
              <a:buFont typeface="Arial"/>
              <a:buNone/>
              <a:defRPr/>
            </a:pPr>
            <a:r>
              <a:rPr sz="2000"/>
              <a:t>творческо-информационный</a:t>
            </a:r>
            <a:endParaRPr sz="2200"/>
          </a:p>
        </p:txBody>
      </p:sp>
      <p:pic>
        <p:nvPicPr>
          <p:cNvPr id="2042184929" name="Рисунок 2042184928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478475" y="5397957"/>
            <a:ext cx="1661084" cy="13697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6335163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Актуальность проекта</a:t>
            </a:r>
            <a:endParaRPr/>
          </a:p>
        </p:txBody>
      </p:sp>
      <p:sp>
        <p:nvSpPr>
          <p:cNvPr id="947016162" name="Объект 2"/>
          <p:cNvSpPr>
            <a:spLocks noGrp="1"/>
          </p:cNvSpPr>
          <p:nvPr>
            <p:ph idx="1"/>
          </p:nvPr>
        </p:nvSpPr>
        <p:spPr bwMode="auto">
          <a:xfrm>
            <a:off x="799252" y="1600202"/>
            <a:ext cx="11204196" cy="501014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0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     </a:t>
            </a:r>
            <a:r>
              <a:rPr lang="ru-RU" sz="22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Актуальность проекта, посвященного международному дню детской книги, сложно переоценить в современном мире. Этот день, отмечаемый 2 апреля, является хорошим инструментом для продвижения чтения среди детей. В эпоху цифровых технологий, когда внимание юного поколения все чаще привлекают экраны гаджетов, важность книги как источника знаний, мудрости и вдохновения становится особенно очевидной.</a:t>
            </a:r>
            <a:endParaRPr sz="2200" b="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2200" b="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     Данный проект способен привлечь внимание к ценности детской литературы, стимулировать интерес к чтению, расширить кругозор детей и обогатить их внутренний мир. Он будет включать в себя разнообразные мероприятия. Важно подчеркнуть, что такой проект способствует развитию креативного мышления, воображения и эмпатии у детей, а также формирует у них любовь к чтению на всю жизнь.</a:t>
            </a:r>
            <a:endParaRPr sz="2200" b="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200" b="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     В конечном итоге, проект, посвященный Международному дню детской </a:t>
            </a:r>
          </a:p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книги, является важным вкладом в будущее поколение, способствуя </a:t>
            </a:r>
          </a:p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воспитанию образованных, культурных и духовно богатых личностей.</a:t>
            </a:r>
            <a:endParaRPr sz="2200"/>
          </a:p>
        </p:txBody>
      </p:sp>
      <p:pic>
        <p:nvPicPr>
          <p:cNvPr id="932254966" name="Рисунок 932254965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478475" y="5397957"/>
            <a:ext cx="1661083" cy="1369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3858006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Цели и задачи проекта</a:t>
            </a:r>
            <a:endParaRPr/>
          </a:p>
        </p:txBody>
      </p:sp>
      <p:sp>
        <p:nvSpPr>
          <p:cNvPr id="129640684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2000" b="1"/>
              <a:t>Цель:</a:t>
            </a:r>
            <a:r>
              <a:rPr sz="2000"/>
              <a:t> </a:t>
            </a:r>
          </a:p>
          <a:p>
            <a:pPr marL="0" indent="0">
              <a:buFont typeface="Arial"/>
              <a:buNone/>
              <a:defRPr/>
            </a:pPr>
            <a:r>
              <a:rPr sz="2000"/>
              <a:t>Сформировать положительную мотивацию к чтению книг</a:t>
            </a:r>
          </a:p>
          <a:p>
            <a:pPr marL="0" indent="0">
              <a:buFont typeface="Arial"/>
              <a:buNone/>
              <a:defRPr/>
            </a:pPr>
            <a:endParaRPr sz="2000"/>
          </a:p>
          <a:p>
            <a:pPr marL="0" indent="0">
              <a:buFont typeface="Arial"/>
              <a:buNone/>
              <a:defRPr/>
            </a:pPr>
            <a:r>
              <a:rPr sz="2000" b="1"/>
              <a:t>Задачи:</a:t>
            </a:r>
          </a:p>
          <a:p>
            <a:pPr>
              <a:defRPr/>
            </a:pPr>
            <a:r>
              <a:rPr sz="2000"/>
              <a:t>Познакомить детей с историей создания книги</a:t>
            </a:r>
          </a:p>
          <a:p>
            <a:pPr>
              <a:defRPr/>
            </a:pPr>
            <a:r>
              <a:rPr sz="2000"/>
              <a:t>Определить значение книги в жизни человека</a:t>
            </a:r>
          </a:p>
          <a:p>
            <a:pPr>
              <a:defRPr/>
            </a:pPr>
            <a:r>
              <a:rPr sz="2000"/>
              <a:t>Повысить познавательную активность детей</a:t>
            </a:r>
          </a:p>
          <a:p>
            <a:pPr>
              <a:defRPr/>
            </a:pPr>
            <a:r>
              <a:rPr sz="2000"/>
              <a:t>Воспитывать бережное отношение к книгам, чувство ответственности</a:t>
            </a:r>
          </a:p>
          <a:p>
            <a:pPr>
              <a:defRPr/>
            </a:pPr>
            <a:r>
              <a:rPr sz="2000"/>
              <a:t>Воспитывать умение слушать друг друга</a:t>
            </a:r>
          </a:p>
          <a:p>
            <a:pPr>
              <a:defRPr/>
            </a:pPr>
            <a:r>
              <a:rPr sz="2000"/>
              <a:t>Развивать связную речь, обогащать словарный запас детей</a:t>
            </a:r>
          </a:p>
          <a:p>
            <a:pPr>
              <a:defRPr/>
            </a:pPr>
            <a:endParaRPr sz="2000"/>
          </a:p>
          <a:p>
            <a:pPr>
              <a:defRPr/>
            </a:pPr>
            <a:endParaRPr sz="2000"/>
          </a:p>
          <a:p>
            <a:pPr marL="0" indent="0">
              <a:buFont typeface="Arial"/>
              <a:buNone/>
              <a:defRPr/>
            </a:pPr>
            <a:r>
              <a:rPr sz="2000" b="1"/>
              <a:t>Проблема:</a:t>
            </a:r>
            <a:r>
              <a:rPr sz="2000"/>
              <a:t> </a:t>
            </a:r>
          </a:p>
          <a:p>
            <a:pPr marL="0" indent="0">
              <a:buFont typeface="Arial"/>
              <a:buNone/>
              <a:defRPr/>
            </a:pPr>
            <a:r>
              <a:rPr sz="2000"/>
              <a:t>Дети больше интересуются гаджетами, чем книгами</a:t>
            </a:r>
            <a:r>
              <a:rPr sz="2200"/>
              <a:t>.</a:t>
            </a:r>
          </a:p>
        </p:txBody>
      </p:sp>
      <p:pic>
        <p:nvPicPr>
          <p:cNvPr id="1643223150" name="Рисунок 1643223149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478475" y="5397957"/>
            <a:ext cx="1661083" cy="13697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8195651" name="Объект 2"/>
          <p:cNvSpPr>
            <a:spLocks noGrp="1"/>
          </p:cNvSpPr>
          <p:nvPr>
            <p:ph idx="1"/>
          </p:nvPr>
        </p:nvSpPr>
        <p:spPr bwMode="auto">
          <a:xfrm>
            <a:off x="807331" y="1329149"/>
            <a:ext cx="10577331" cy="19335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sz="1400"/>
              <a:t>В рамках данного проекта было реализовано много разных мероприятий:</a:t>
            </a:r>
          </a:p>
          <a:p>
            <a:pPr marL="239821" indent="-239821">
              <a:buFont typeface="Arial"/>
              <a:buAutoNum type="arabicPeriod"/>
              <a:defRPr/>
            </a:pPr>
            <a:r>
              <a:rPr sz="1400"/>
              <a:t>Дети выучили пословицы «Кто много читает, тот много знает», «Книга поможет в труде, выручит в беде»</a:t>
            </a:r>
          </a:p>
          <a:p>
            <a:pPr marL="239821" indent="-239821">
              <a:buFont typeface="Arial"/>
              <a:buAutoNum type="arabicPeriod"/>
              <a:defRPr/>
            </a:pPr>
            <a:r>
              <a:rPr sz="1400"/>
              <a:t>Играли в игры:   «Дополни имя» </a:t>
            </a:r>
            <a:r>
              <a:rPr sz="1100"/>
              <a:t>(</a:t>
            </a:r>
            <a:r>
              <a:rPr sz="1100" b="0" i="0" u="none">
                <a:solidFill>
                  <a:srgbClr val="1A1A1A"/>
                </a:solidFill>
                <a:latin typeface="Liberation Sans"/>
                <a:ea typeface="Liberation Sans"/>
                <a:cs typeface="Liberation Sans"/>
              </a:rPr>
              <a:t>Старуха (Шапокляк), Винни (Пух), Соловей (Разбойник), Доктор (Айболит), Сестрица (Аленушка)....)</a:t>
            </a:r>
            <a:r>
              <a:rPr sz="1100"/>
              <a:t> </a:t>
            </a:r>
            <a:endParaRPr sz="1400"/>
          </a:p>
          <a:p>
            <a:pPr marL="1620000" marR="0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400"/>
              <a:t>«Из какой сказки волшебный предмет» </a:t>
            </a:r>
            <a:r>
              <a:rPr lang="ru-RU" sz="1100" b="0" i="0" u="none" strike="noStrike" cap="none" spc="0">
                <a:solidFill>
                  <a:srgbClr val="1A1A1A"/>
                </a:solidFill>
                <a:latin typeface="Liberation Sans"/>
                <a:ea typeface="Liberation Sans"/>
                <a:cs typeface="Liberation Sans"/>
              </a:rPr>
              <a:t>(золотой ключик («Приключения Буратино»), красная шапочка («Красная шапочка»), хрустальная туфелька («Золушка»),</a:t>
            </a:r>
            <a:r>
              <a:rPr lang="ru-RU" sz="1400" b="0" i="0" u="none" strike="noStrike" cap="none" spc="0">
                <a:solidFill>
                  <a:srgbClr val="1A1A1A"/>
                </a:solidFill>
                <a:latin typeface="Liberation Sans"/>
                <a:ea typeface="Liberation Sans"/>
                <a:cs typeface="Liberation Sans"/>
              </a:rPr>
              <a:t> </a:t>
            </a:r>
            <a:endParaRPr sz="1400" b="0" i="0" u="none" strike="noStrike" cap="none" spc="0">
              <a:solidFill>
                <a:srgbClr val="1A1A1A"/>
              </a:solidFill>
              <a:latin typeface="Liberation Sans"/>
              <a:ea typeface="Liberation Sans"/>
              <a:cs typeface="Liberation Sans"/>
            </a:endParaRPr>
          </a:p>
          <a:p>
            <a:pPr marL="1620000" marR="0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«Волшебные заклинания»</a:t>
            </a:r>
            <a:endParaRPr sz="1400" b="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400"/>
              <a:t>3.  Посмотрели презентацию на тему «Откуда книга к нам пришла?». Узнали что бумагу делают из дерева, книги печатают в типографии, рассказы пишут писатели, картинки рисуют иллюстраторы</a:t>
            </a:r>
          </a:p>
        </p:txBody>
      </p:sp>
      <p:sp>
        <p:nvSpPr>
          <p:cNvPr id="1241112621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8" y="274637"/>
            <a:ext cx="10588756" cy="1143000"/>
          </a:xfrm>
        </p:spPr>
        <p:txBody>
          <a:bodyPr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Содержание проекта</a:t>
            </a:r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06767B-6645-43A0-98F3-0424FB070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31" y="3140968"/>
            <a:ext cx="5143500" cy="309613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83CFA9-FBB0-43AB-A29C-6C7F4C8850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966" y="3176403"/>
            <a:ext cx="5410200" cy="3060700"/>
          </a:xfrm>
          <a:prstGeom prst="rect">
            <a:avLst/>
          </a:prstGeom>
        </p:spPr>
      </p:pic>
      <p:pic>
        <p:nvPicPr>
          <p:cNvPr id="1811716314" name="Рисунок 1811716313"/>
          <p:cNvPicPr>
            <a:picLocks noChangeAspect="1"/>
          </p:cNvPicPr>
          <p:nvPr/>
        </p:nvPicPr>
        <p:blipFill>
          <a:blip r:embed="rId4"/>
          <a:srcRect b="2293"/>
          <a:stretch/>
        </p:blipFill>
        <p:spPr bwMode="auto">
          <a:xfrm>
            <a:off x="10325522" y="5239656"/>
            <a:ext cx="1661083" cy="13697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1463446" name="Объект 2"/>
          <p:cNvSpPr>
            <a:spLocks noGrp="1"/>
          </p:cNvSpPr>
          <p:nvPr>
            <p:ph idx="1"/>
          </p:nvPr>
        </p:nvSpPr>
        <p:spPr bwMode="auto">
          <a:xfrm>
            <a:off x="723051" y="771523"/>
            <a:ext cx="6699546" cy="129539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 marL="294893" indent="-294893">
              <a:buFont typeface="Arial"/>
              <a:buAutoNum type="arabicPeriod"/>
              <a:defRPr/>
            </a:pPr>
            <a:r>
              <a:rPr sz="2000"/>
              <a:t>Дети выступили в роли художников-иллюстраторов. </a:t>
            </a:r>
          </a:p>
          <a:p>
            <a:pPr marL="0" indent="0">
              <a:buFont typeface="Arial"/>
              <a:buNone/>
              <a:defRPr/>
            </a:pPr>
            <a:r>
              <a:rPr sz="2000"/>
              <a:t>    Придумали и нарисовали обложку для детской книги. </a:t>
            </a:r>
          </a:p>
          <a:p>
            <a:pPr marL="0" indent="0">
              <a:buFont typeface="Arial"/>
              <a:buNone/>
              <a:defRPr/>
            </a:pPr>
            <a:endParaRPr sz="200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C65864-6A17-45D4-AF24-5059DE6ED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6" y="2785898"/>
            <a:ext cx="6172200" cy="3492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5A19C9-5A50-4F52-8276-E9CF696B8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1601623"/>
            <a:ext cx="3429000" cy="4676775"/>
          </a:xfrm>
          <a:prstGeom prst="rect">
            <a:avLst/>
          </a:prstGeom>
        </p:spPr>
      </p:pic>
      <p:pic>
        <p:nvPicPr>
          <p:cNvPr id="1434382094" name="Рисунок 1434382093"/>
          <p:cNvPicPr>
            <a:picLocks noChangeAspect="1"/>
          </p:cNvPicPr>
          <p:nvPr/>
        </p:nvPicPr>
        <p:blipFill>
          <a:blip r:embed="rId4"/>
          <a:srcRect b="2293"/>
          <a:stretch/>
        </p:blipFill>
        <p:spPr bwMode="auto">
          <a:xfrm>
            <a:off x="10478475" y="5397957"/>
            <a:ext cx="1661083" cy="13697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7320124" name="Объект 2"/>
          <p:cNvSpPr>
            <a:spLocks noGrp="1"/>
          </p:cNvSpPr>
          <p:nvPr>
            <p:ph idx="1"/>
          </p:nvPr>
        </p:nvSpPr>
        <p:spPr bwMode="auto">
          <a:xfrm>
            <a:off x="799251" y="962023"/>
            <a:ext cx="5068144" cy="120967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sz="1900"/>
              <a:t>4. Изготовили закладки для книг, предварительно оценив их необходимость для сохранности книг</a:t>
            </a:r>
          </a:p>
        </p:txBody>
      </p:sp>
      <p:pic>
        <p:nvPicPr>
          <p:cNvPr id="1307147605" name="Рисунок 1307147604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250357" y="5264606"/>
            <a:ext cx="1661083" cy="136978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AB932D-E18E-4286-9274-C382631DD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1" y="2852936"/>
            <a:ext cx="6007100" cy="33909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D6C9917-3C78-4AE8-B3A2-10A8A956A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065" y="993649"/>
            <a:ext cx="6048375" cy="3409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537495" name="Объект 2"/>
          <p:cNvSpPr>
            <a:spLocks noGrp="1"/>
          </p:cNvSpPr>
          <p:nvPr>
            <p:ph idx="1"/>
          </p:nvPr>
        </p:nvSpPr>
        <p:spPr bwMode="auto">
          <a:xfrm>
            <a:off x="807333" y="1057280"/>
            <a:ext cx="5432516" cy="256221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sz="1900"/>
              <a:t>5. Для родителей разместили консультации «Научите ребёнка любить книгу» и «2 апреля – международный день детской книги»</a:t>
            </a:r>
          </a:p>
          <a:p>
            <a:pPr marL="0" indent="0">
              <a:buFont typeface="Arial"/>
              <a:buNone/>
              <a:defRPr/>
            </a:pPr>
            <a:endParaRPr sz="2200"/>
          </a:p>
        </p:txBody>
      </p:sp>
      <p:pic>
        <p:nvPicPr>
          <p:cNvPr id="459296225" name="Рисунок 459296224"/>
          <p:cNvPicPr>
            <a:picLocks noChangeAspect="1"/>
          </p:cNvPicPr>
          <p:nvPr/>
        </p:nvPicPr>
        <p:blipFill>
          <a:blip r:embed="rId2"/>
          <a:srcRect b="2293"/>
          <a:stretch/>
        </p:blipFill>
        <p:spPr bwMode="auto">
          <a:xfrm>
            <a:off x="10297552" y="5264606"/>
            <a:ext cx="1661083" cy="136978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F57AD7-0F65-4386-8823-4789FFA50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33" y="3003098"/>
            <a:ext cx="6096000" cy="2946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EA1942-CE3F-489E-95FE-9B7E866E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57280"/>
            <a:ext cx="57277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01972977" name="Объект 2"/>
          <p:cNvSpPr>
            <a:spLocks noGrp="1"/>
          </p:cNvSpPr>
          <p:nvPr>
            <p:ph idx="1"/>
          </p:nvPr>
        </p:nvSpPr>
        <p:spPr bwMode="auto">
          <a:xfrm>
            <a:off x="799252" y="400050"/>
            <a:ext cx="10577332" cy="127634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85000" lnSpcReduction="3000"/>
          </a:bodyPr>
          <a:lstStyle/>
          <a:p>
            <a:pPr marL="0" indent="0">
              <a:buFont typeface="Arial"/>
              <a:buNone/>
              <a:defRPr/>
            </a:pPr>
            <a:r>
              <a:rPr sz="1900"/>
              <a:t>6. Театральные постановки также способствуют формированию интереса к книгам. Ребята разыграли сказку «Теремок», потом нарисовали теремок, посетили спектакль «Сказка про лучшую маму» в исполнении детей старшей группы и спектакль Новосибирского выездного кукольного театра «Сказки лукоморья»</a:t>
            </a:r>
          </a:p>
          <a:p>
            <a:pPr marL="0" indent="0">
              <a:buFont typeface="Arial"/>
              <a:buNone/>
              <a:defRPr/>
            </a:pPr>
            <a:endParaRPr sz="190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0AF5E9-FFC5-4030-B255-79A299BD4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74" y="1421607"/>
            <a:ext cx="4305300" cy="25622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19DB2F-043C-4B57-822F-D856D2849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74" y="4031460"/>
            <a:ext cx="4305300" cy="25654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251566-593D-4A2A-9575-2AC5318F27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14" y="1418432"/>
            <a:ext cx="4368800" cy="25654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F46062-130A-4EFA-9333-4F6E2865D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967" y="4031460"/>
            <a:ext cx="4368800" cy="2565400"/>
          </a:xfrm>
          <a:prstGeom prst="rect">
            <a:avLst/>
          </a:prstGeom>
        </p:spPr>
      </p:pic>
      <p:pic>
        <p:nvPicPr>
          <p:cNvPr id="1455253361" name="Рисунок 1455253360"/>
          <p:cNvPicPr>
            <a:picLocks noChangeAspect="1"/>
          </p:cNvPicPr>
          <p:nvPr/>
        </p:nvPicPr>
        <p:blipFill>
          <a:blip r:embed="rId6"/>
          <a:srcRect b="2293"/>
          <a:stretch/>
        </p:blipFill>
        <p:spPr bwMode="auto">
          <a:xfrm>
            <a:off x="10364175" y="5223899"/>
            <a:ext cx="1661081" cy="13697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737</Words>
  <Application>Microsoft Office PowerPoint</Application>
  <DocSecurity>0</DocSecurity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Liberation Sans</vt:lpstr>
      <vt:lpstr>Official</vt:lpstr>
      <vt:lpstr>Проект, посвященный международному дню детской книги, с детьми 4-6 лет.</vt:lpstr>
      <vt:lpstr>Презентация PowerPoint</vt:lpstr>
      <vt:lpstr>Актуальность проекта</vt:lpstr>
      <vt:lpstr>Цели и задачи проекта</vt:lpstr>
      <vt:lpstr>Содержание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 проекта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Орлов Денис Сергеевич</dc:creator>
  <cp:keywords/>
  <dc:description/>
  <cp:lastModifiedBy>Орлов Денис Сергеевич</cp:lastModifiedBy>
  <cp:revision>15</cp:revision>
  <dcterms:created xsi:type="dcterms:W3CDTF">2023-08-25T13:22:51Z</dcterms:created>
  <dcterms:modified xsi:type="dcterms:W3CDTF">2025-04-22T05:14:49Z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