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2192000" cy="6858000"/>
  <p:defaultTextStyle>
    <a:defPPr>
      <a:defRPr lang="ru-RU"/>
    </a:def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72" y="21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 bwMode="auto">
          <a:xfrm>
            <a:off x="8220990" y="1"/>
            <a:ext cx="3971005" cy="685746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3874" y="0"/>
                </a:moveTo>
                <a:lnTo>
                  <a:pt x="3874" y="19794"/>
                </a:lnTo>
                <a:lnTo>
                  <a:pt x="3874" y="19794"/>
                </a:lnTo>
                <a:cubicBezTo>
                  <a:pt x="3874" y="19794"/>
                  <a:pt x="3932" y="19794"/>
                  <a:pt x="3932" y="19794"/>
                </a:cubicBezTo>
                <a:lnTo>
                  <a:pt x="3932" y="19794"/>
                </a:lnTo>
                <a:cubicBezTo>
                  <a:pt x="1759" y="19794"/>
                  <a:pt x="0" y="20605"/>
                  <a:pt x="0" y="21600"/>
                </a:cubicBezTo>
                <a:lnTo>
                  <a:pt x="0" y="21600"/>
                </a:lnTo>
                <a:cubicBezTo>
                  <a:pt x="0" y="22594"/>
                  <a:pt x="1759" y="23405"/>
                  <a:pt x="3932" y="23405"/>
                </a:cubicBezTo>
                <a:lnTo>
                  <a:pt x="3932" y="23405"/>
                </a:lnTo>
                <a:cubicBezTo>
                  <a:pt x="3932" y="23405"/>
                  <a:pt x="3874" y="23405"/>
                  <a:pt x="3874" y="23405"/>
                </a:cubicBezTo>
                <a:lnTo>
                  <a:pt x="3874" y="43200"/>
                </a:lnTo>
                <a:lnTo>
                  <a:pt x="43200" y="43200"/>
                </a:lnTo>
                <a:lnTo>
                  <a:pt x="43200" y="0"/>
                </a:lnTo>
                <a:lnTo>
                  <a:pt x="3874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102"/>
          <p:cNvSpPr>
            <a:spLocks noGrp="1" noChangeArrowheads="1"/>
          </p:cNvSpPr>
          <p:nvPr userDrawn="1"/>
        </p:nvSpPr>
        <p:spPr bwMode="auto">
          <a:xfrm>
            <a:off x="8400255" y="3356809"/>
            <a:ext cx="190499" cy="14524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0"/>
                </a:moveTo>
                <a:lnTo>
                  <a:pt x="43200" y="43200"/>
                </a:lnTo>
                <a:lnTo>
                  <a:pt x="0" y="21623"/>
                </a:lnTo>
                <a:lnTo>
                  <a:pt x="43200" y="0"/>
                </a:lnTo>
              </a:path>
            </a:pathLst>
          </a:custGeom>
          <a:solidFill>
            <a:srgbClr val="FFFFFF"/>
          </a:solidFill>
          <a:ln w="9524" cap="rnd">
            <a:solidFill>
              <a:srgbClr val="000000"/>
            </a:solidFill>
            <a:bevel/>
            <a:headEnd/>
            <a:tailEnd/>
          </a:ln>
        </p:spPr>
      </p:sp>
      <p:sp>
        <p:nvSpPr>
          <p:cNvPr id="19" name="Text Placeholder 4"/>
          <p:cNvSpPr>
            <a:spLocks noGrp="1"/>
          </p:cNvSpPr>
          <p:nvPr>
            <p:ph type="subTitle" idx="1"/>
          </p:nvPr>
        </p:nvSpPr>
        <p:spPr bwMode="auto">
          <a:xfrm>
            <a:off x="8881393" y="2597939"/>
            <a:ext cx="2974883" cy="166158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/>
              <a:buChar char="•"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t>Образец подзаголовка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395" y="2569090"/>
            <a:ext cx="7383251" cy="165402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11" name="Дата 10"/>
          <p:cNvSpPr>
            <a:spLocks noGrp="1"/>
          </p:cNvSpPr>
          <p:nvPr>
            <p:ph type="dt" sz="half" idx="15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7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42"/>
            <a:ext cx="2743200" cy="5835649"/>
          </a:xfrm>
        </p:spPr>
        <p:txBody>
          <a:bodyPr vert="eaVert"/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42"/>
            <a:ext cx="8026399" cy="5835649"/>
          </a:xfrm>
        </p:spPr>
        <p:txBody>
          <a:bodyPr vert="eaVert"/>
          <a:lstStyle/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4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7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15413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15413" y="1535113"/>
            <a:ext cx="5181103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15413" y="2174874"/>
            <a:ext cx="518110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7" y="1535113"/>
            <a:ext cx="5183210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7" y="2174874"/>
            <a:ext cx="5183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10" y="273054"/>
            <a:ext cx="4011084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273050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1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15413" y="4800603"/>
            <a:ext cx="1056117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815413" y="612778"/>
            <a:ext cx="10561173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15413" y="5367337"/>
            <a:ext cx="1056117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100"/>
          <p:cNvSpPr>
            <a:spLocks noGrp="1" noChangeArrowheads="1"/>
          </p:cNvSpPr>
          <p:nvPr userDrawn="1"/>
        </p:nvSpPr>
        <p:spPr bwMode="auto">
          <a:xfrm>
            <a:off x="3669" y="270"/>
            <a:ext cx="12184661" cy="6857460"/>
          </a:xfrm>
          <a:custGeom>
            <a:avLst/>
            <a:gdLst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1239 w 43199"/>
              <a:gd name="connsiteY2" fmla="*/ 21600 h 43200"/>
              <a:gd name="connsiteX3" fmla="*/ 43199 w 43199"/>
              <a:gd name="connsiteY3" fmla="*/ 19794 h 43200"/>
              <a:gd name="connsiteX4" fmla="*/ 43199 w 43199"/>
              <a:gd name="connsiteY4" fmla="*/ 19794 h 43200"/>
              <a:gd name="connsiteX5" fmla="*/ 43174 w 43199"/>
              <a:gd name="connsiteY5" fmla="*/ 19794 h 43200"/>
              <a:gd name="connsiteX6" fmla="*/ 43174 w 43199"/>
              <a:gd name="connsiteY6" fmla="*/ 0 h 43200"/>
              <a:gd name="connsiteX7" fmla="*/ 0 w 43199"/>
              <a:gd name="connsiteY7" fmla="*/ 0 h 43200"/>
              <a:gd name="connsiteX8" fmla="*/ 0 w 43199"/>
              <a:gd name="connsiteY8" fmla="*/ 43200 h 43200"/>
              <a:gd name="connsiteX9" fmla="*/ 43174 w 43199"/>
              <a:gd name="connsiteY9" fmla="*/ 43200 h 43200"/>
              <a:gd name="connsiteX10" fmla="*/ 43174 w 43199"/>
              <a:gd name="connsiteY10" fmla="*/ 23405 h 43200"/>
              <a:gd name="connsiteX11" fmla="*/ 43174 w 43199"/>
              <a:gd name="connsiteY11" fmla="*/ 23405 h 43200"/>
              <a:gd name="connsiteX12" fmla="*/ 43199 w 43199"/>
              <a:gd name="connsiteY12" fmla="*/ 23405 h 43200"/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11" fmla="*/ 43199 w 43199"/>
              <a:gd name="connsiteY11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9" fmla="*/ 43174 w 43199"/>
              <a:gd name="connsiteY9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74 w 43199"/>
              <a:gd name="connsiteY3" fmla="*/ 0 h 43200"/>
              <a:gd name="connsiteX4" fmla="*/ 0 w 43199"/>
              <a:gd name="connsiteY4" fmla="*/ 0 h 43200"/>
              <a:gd name="connsiteX5" fmla="*/ 0 w 43199"/>
              <a:gd name="connsiteY5" fmla="*/ 43200 h 43200"/>
              <a:gd name="connsiteX6" fmla="*/ 43174 w 43199"/>
              <a:gd name="connsiteY6" fmla="*/ 43200 h 43200"/>
              <a:gd name="connsiteX0" fmla="*/ 43174 w 46380"/>
              <a:gd name="connsiteY0" fmla="*/ 43200 h 43200"/>
              <a:gd name="connsiteX1" fmla="*/ 43199 w 46380"/>
              <a:gd name="connsiteY1" fmla="*/ 19794 h 43200"/>
              <a:gd name="connsiteX2" fmla="*/ 43174 w 46380"/>
              <a:gd name="connsiteY2" fmla="*/ 0 h 43200"/>
              <a:gd name="connsiteX3" fmla="*/ 0 w 46380"/>
              <a:gd name="connsiteY3" fmla="*/ 0 h 43200"/>
              <a:gd name="connsiteX4" fmla="*/ 0 w 46380"/>
              <a:gd name="connsiteY4" fmla="*/ 43200 h 43200"/>
              <a:gd name="connsiteX5" fmla="*/ 43174 w 46380"/>
              <a:gd name="connsiteY5" fmla="*/ 43200 h 43200"/>
              <a:gd name="connsiteX0" fmla="*/ 43174 w 43199"/>
              <a:gd name="connsiteY0" fmla="*/ 43200 h 43200"/>
              <a:gd name="connsiteX1" fmla="*/ 43199 w 43199"/>
              <a:gd name="connsiteY1" fmla="*/ 19794 h 43200"/>
              <a:gd name="connsiteX2" fmla="*/ 43174 w 43199"/>
              <a:gd name="connsiteY2" fmla="*/ 0 h 43200"/>
              <a:gd name="connsiteX3" fmla="*/ 0 w 43199"/>
              <a:gd name="connsiteY3" fmla="*/ 0 h 43200"/>
              <a:gd name="connsiteX4" fmla="*/ 0 w 43199"/>
              <a:gd name="connsiteY4" fmla="*/ 43200 h 43200"/>
              <a:gd name="connsiteX5" fmla="*/ 43174 w 43199"/>
              <a:gd name="connsiteY5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4" h="43200" stroke="0" extrusionOk="0">
                <a:moveTo>
                  <a:pt x="43174" y="43200"/>
                </a:moveTo>
                <a:lnTo>
                  <a:pt x="43174" y="0"/>
                </a:lnTo>
                <a:lnTo>
                  <a:pt x="0" y="0"/>
                </a:lnTo>
                <a:lnTo>
                  <a:pt x="0" y="43200"/>
                </a:lnTo>
                <a:lnTo>
                  <a:pt x="43174" y="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103"/>
          <p:cNvSpPr>
            <a:spLocks noGrp="1" noChangeArrowheads="1"/>
          </p:cNvSpPr>
          <p:nvPr userDrawn="1"/>
        </p:nvSpPr>
        <p:spPr bwMode="auto">
          <a:xfrm>
            <a:off x="183165" y="101751"/>
            <a:ext cx="7789614" cy="585789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9"/>
                  <a:pt x="33448" y="43199"/>
                  <a:pt x="21600" y="43199"/>
                </a:cubicBezTo>
                <a:lnTo>
                  <a:pt x="21600" y="43199"/>
                </a:lnTo>
                <a:cubicBezTo>
                  <a:pt x="9749" y="43199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600" y="0"/>
                </a:cubicBezTo>
                <a:lnTo>
                  <a:pt x="21600" y="0"/>
                </a:lnTo>
                <a:cubicBezTo>
                  <a:pt x="33448" y="0"/>
                  <a:pt x="43199" y="9750"/>
                  <a:pt x="43199" y="21599"/>
                </a:cubicBezTo>
              </a:path>
            </a:pathLst>
          </a:custGeom>
          <a:solidFill>
            <a:srgbClr val="FFFFFF">
              <a:alpha val="156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104"/>
          <p:cNvSpPr>
            <a:spLocks noGrp="1" noChangeArrowheads="1"/>
          </p:cNvSpPr>
          <p:nvPr userDrawn="1"/>
        </p:nvSpPr>
        <p:spPr bwMode="auto">
          <a:xfrm>
            <a:off x="244971" y="130323"/>
            <a:ext cx="7610403" cy="572343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313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" name="Shape 1105"/>
          <p:cNvSpPr>
            <a:spLocks noGrp="1" noChangeArrowheads="1"/>
          </p:cNvSpPr>
          <p:nvPr userDrawn="1"/>
        </p:nvSpPr>
        <p:spPr bwMode="auto">
          <a:xfrm>
            <a:off x="306493" y="159054"/>
            <a:ext cx="7431757" cy="558883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50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50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106"/>
          <p:cNvSpPr>
            <a:spLocks noGrp="1" noChangeArrowheads="1"/>
          </p:cNvSpPr>
          <p:nvPr userDrawn="1"/>
        </p:nvSpPr>
        <p:spPr bwMode="auto">
          <a:xfrm>
            <a:off x="368021" y="187787"/>
            <a:ext cx="7252827" cy="545437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7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7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627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" name="Shape 1107"/>
          <p:cNvSpPr>
            <a:spLocks noGrp="1" noChangeArrowheads="1"/>
          </p:cNvSpPr>
          <p:nvPr userDrawn="1"/>
        </p:nvSpPr>
        <p:spPr bwMode="auto">
          <a:xfrm>
            <a:off x="429541" y="216360"/>
            <a:ext cx="7074181" cy="531992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8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51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51"/>
                  <a:pt x="9751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" name="Shape 1108"/>
          <p:cNvSpPr>
            <a:spLocks noGrp="1" noChangeArrowheads="1"/>
          </p:cNvSpPr>
          <p:nvPr userDrawn="1"/>
        </p:nvSpPr>
        <p:spPr bwMode="auto">
          <a:xfrm>
            <a:off x="491347" y="245090"/>
            <a:ext cx="6894970" cy="518531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941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109"/>
          <p:cNvSpPr>
            <a:spLocks noGrp="1" noChangeArrowheads="1"/>
          </p:cNvSpPr>
          <p:nvPr userDrawn="1"/>
        </p:nvSpPr>
        <p:spPr bwMode="auto">
          <a:xfrm>
            <a:off x="552877" y="273821"/>
            <a:ext cx="6716041" cy="505071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49" y="43199"/>
                  <a:pt x="21600" y="43199"/>
                </a:cubicBezTo>
                <a:lnTo>
                  <a:pt x="21600" y="43199"/>
                </a:lnTo>
                <a:cubicBezTo>
                  <a:pt x="9750" y="43199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8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8"/>
                  <a:pt x="43200" y="21600"/>
                </a:cubicBezTo>
              </a:path>
            </a:pathLst>
          </a:custGeom>
          <a:solidFill>
            <a:srgbClr val="FFFFFF">
              <a:alpha val="1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110"/>
          <p:cNvSpPr>
            <a:spLocks noGrp="1" noChangeArrowheads="1"/>
          </p:cNvSpPr>
          <p:nvPr userDrawn="1"/>
        </p:nvSpPr>
        <p:spPr bwMode="auto">
          <a:xfrm>
            <a:off x="614397" y="302395"/>
            <a:ext cx="6537394" cy="491625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199" y="9751"/>
                  <a:pt x="43199" y="21600"/>
                </a:cubicBezTo>
              </a:path>
            </a:pathLst>
          </a:custGeom>
          <a:solidFill>
            <a:srgbClr val="FFFFFF">
              <a:alpha val="1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111"/>
          <p:cNvSpPr>
            <a:spLocks noGrp="1" noChangeArrowheads="1"/>
          </p:cNvSpPr>
          <p:nvPr userDrawn="1"/>
        </p:nvSpPr>
        <p:spPr bwMode="auto">
          <a:xfrm>
            <a:off x="676203" y="331128"/>
            <a:ext cx="6358183" cy="478165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199"/>
                  <a:pt x="21598" y="43199"/>
                </a:cubicBezTo>
                <a:lnTo>
                  <a:pt x="21598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8" y="0"/>
                </a:cubicBezTo>
                <a:lnTo>
                  <a:pt x="21598" y="0"/>
                </a:lnTo>
                <a:cubicBezTo>
                  <a:pt x="33449" y="0"/>
                  <a:pt x="43199" y="9750"/>
                  <a:pt x="43199" y="21600"/>
                </a:cubicBezTo>
              </a:path>
            </a:pathLst>
          </a:custGeom>
          <a:solidFill>
            <a:srgbClr val="FFFFFF">
              <a:alpha val="1411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112"/>
          <p:cNvSpPr>
            <a:spLocks noGrp="1" noChangeArrowheads="1"/>
          </p:cNvSpPr>
          <p:nvPr userDrawn="1"/>
        </p:nvSpPr>
        <p:spPr bwMode="auto">
          <a:xfrm>
            <a:off x="737731" y="359857"/>
            <a:ext cx="6179254" cy="464703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199"/>
                  <a:pt x="21599" y="43199"/>
                </a:cubicBezTo>
                <a:lnTo>
                  <a:pt x="21599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15686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8" name="Shape 1113"/>
          <p:cNvSpPr>
            <a:spLocks noGrp="1" noChangeArrowheads="1"/>
          </p:cNvSpPr>
          <p:nvPr userDrawn="1"/>
        </p:nvSpPr>
        <p:spPr bwMode="auto">
          <a:xfrm>
            <a:off x="799253" y="388590"/>
            <a:ext cx="6000607" cy="451243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1764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114"/>
          <p:cNvSpPr>
            <a:spLocks noGrp="1" noChangeArrowheads="1"/>
          </p:cNvSpPr>
          <p:nvPr userDrawn="1"/>
        </p:nvSpPr>
        <p:spPr bwMode="auto">
          <a:xfrm>
            <a:off x="860777" y="417163"/>
            <a:ext cx="5821679" cy="437797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1921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115"/>
          <p:cNvSpPr>
            <a:spLocks noGrp="1" noChangeArrowheads="1"/>
          </p:cNvSpPr>
          <p:nvPr userDrawn="1"/>
        </p:nvSpPr>
        <p:spPr bwMode="auto">
          <a:xfrm>
            <a:off x="922587" y="445894"/>
            <a:ext cx="5642750" cy="424352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48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8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0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116"/>
          <p:cNvSpPr>
            <a:spLocks noGrp="1" noChangeArrowheads="1"/>
          </p:cNvSpPr>
          <p:nvPr userDrawn="1"/>
        </p:nvSpPr>
        <p:spPr bwMode="auto">
          <a:xfrm>
            <a:off x="984107" y="474624"/>
            <a:ext cx="5463821" cy="410891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8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199" y="9749"/>
                  <a:pt x="43199" y="21599"/>
                </a:cubicBezTo>
              </a:path>
            </a:pathLst>
          </a:custGeom>
          <a:solidFill>
            <a:srgbClr val="FFFFFF">
              <a:alpha val="2235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117"/>
          <p:cNvSpPr>
            <a:spLocks noGrp="1" noChangeArrowheads="1"/>
          </p:cNvSpPr>
          <p:nvPr userDrawn="1"/>
        </p:nvSpPr>
        <p:spPr bwMode="auto">
          <a:xfrm>
            <a:off x="1045632" y="503197"/>
            <a:ext cx="5284893" cy="397446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50" y="43200"/>
                  <a:pt x="21599" y="43200"/>
                </a:cubicBezTo>
                <a:lnTo>
                  <a:pt x="21599" y="43200"/>
                </a:lnTo>
                <a:cubicBezTo>
                  <a:pt x="9751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51" y="0"/>
                  <a:pt x="21599" y="0"/>
                </a:cubicBezTo>
                <a:lnTo>
                  <a:pt x="21599" y="0"/>
                </a:lnTo>
                <a:cubicBezTo>
                  <a:pt x="33450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392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118"/>
          <p:cNvSpPr>
            <a:spLocks noGrp="1" noChangeArrowheads="1"/>
          </p:cNvSpPr>
          <p:nvPr userDrawn="1"/>
        </p:nvSpPr>
        <p:spPr bwMode="auto">
          <a:xfrm>
            <a:off x="1107443" y="531930"/>
            <a:ext cx="5105963" cy="383985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2549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119"/>
          <p:cNvSpPr>
            <a:spLocks noGrp="1" noChangeArrowheads="1"/>
          </p:cNvSpPr>
          <p:nvPr userDrawn="1"/>
        </p:nvSpPr>
        <p:spPr bwMode="auto">
          <a:xfrm>
            <a:off x="1168963" y="560659"/>
            <a:ext cx="4927034" cy="370525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9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600"/>
                </a:cubicBezTo>
              </a:path>
            </a:pathLst>
          </a:custGeom>
          <a:solidFill>
            <a:srgbClr val="FFFFFF">
              <a:alpha val="2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5" name="Shape 1120"/>
          <p:cNvSpPr>
            <a:spLocks noGrp="1" noChangeArrowheads="1"/>
          </p:cNvSpPr>
          <p:nvPr userDrawn="1"/>
        </p:nvSpPr>
        <p:spPr bwMode="auto">
          <a:xfrm>
            <a:off x="2023254" y="5083093"/>
            <a:ext cx="1181945" cy="88892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4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33"/>
                  <a:pt x="33534" y="43200"/>
                  <a:pt x="21600" y="43200"/>
                </a:cubicBezTo>
                <a:lnTo>
                  <a:pt x="21600" y="43200"/>
                </a:lnTo>
                <a:cubicBezTo>
                  <a:pt x="9665" y="43200"/>
                  <a:pt x="0" y="33533"/>
                  <a:pt x="0" y="21599"/>
                </a:cubicBezTo>
                <a:lnTo>
                  <a:pt x="0" y="21599"/>
                </a:lnTo>
                <a:cubicBezTo>
                  <a:pt x="0" y="9673"/>
                  <a:pt x="9665" y="0"/>
                  <a:pt x="21600" y="0"/>
                </a:cubicBezTo>
                <a:close/>
              </a:path>
            </a:pathLst>
          </a:custGeom>
          <a:solidFill>
            <a:srgbClr val="FFFFFF">
              <a:alpha val="1176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6" name="Shape 1121"/>
          <p:cNvSpPr>
            <a:spLocks noGrp="1" noChangeArrowheads="1"/>
          </p:cNvSpPr>
          <p:nvPr userDrawn="1"/>
        </p:nvSpPr>
        <p:spPr bwMode="auto">
          <a:xfrm>
            <a:off x="2851007" y="4515765"/>
            <a:ext cx="1869157" cy="140562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6" y="0"/>
                </a:moveTo>
                <a:lnTo>
                  <a:pt x="21596" y="0"/>
                </a:lnTo>
                <a:cubicBezTo>
                  <a:pt x="33526" y="0"/>
                  <a:pt x="43200" y="9669"/>
                  <a:pt x="43200" y="21601"/>
                </a:cubicBezTo>
                <a:lnTo>
                  <a:pt x="43200" y="21601"/>
                </a:lnTo>
                <a:cubicBezTo>
                  <a:pt x="43200" y="33530"/>
                  <a:pt x="33526" y="43200"/>
                  <a:pt x="21596" y="43200"/>
                </a:cubicBezTo>
                <a:lnTo>
                  <a:pt x="21596" y="43200"/>
                </a:lnTo>
                <a:cubicBezTo>
                  <a:pt x="9673" y="43200"/>
                  <a:pt x="0" y="33530"/>
                  <a:pt x="0" y="21601"/>
                </a:cubicBezTo>
                <a:lnTo>
                  <a:pt x="0" y="21601"/>
                </a:lnTo>
                <a:cubicBezTo>
                  <a:pt x="0" y="9669"/>
                  <a:pt x="9673" y="0"/>
                  <a:pt x="21596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9" name="Shape 1124"/>
          <p:cNvSpPr>
            <a:spLocks noGrp="1" noChangeArrowheads="1"/>
          </p:cNvSpPr>
          <p:nvPr userDrawn="1"/>
        </p:nvSpPr>
        <p:spPr bwMode="auto">
          <a:xfrm>
            <a:off x="3037839" y="4457826"/>
            <a:ext cx="835941" cy="62875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0" y="0"/>
                  <a:pt x="43200" y="9672"/>
                  <a:pt x="43200" y="21604"/>
                </a:cubicBezTo>
                <a:lnTo>
                  <a:pt x="43200" y="21604"/>
                </a:lnTo>
                <a:cubicBezTo>
                  <a:pt x="43200" y="33525"/>
                  <a:pt x="33530" y="43200"/>
                  <a:pt x="21600" y="43200"/>
                </a:cubicBezTo>
                <a:lnTo>
                  <a:pt x="21600" y="43200"/>
                </a:lnTo>
                <a:cubicBezTo>
                  <a:pt x="9669" y="43200"/>
                  <a:pt x="0" y="33525"/>
                  <a:pt x="0" y="21604"/>
                </a:cubicBezTo>
                <a:lnTo>
                  <a:pt x="0" y="21604"/>
                </a:lnTo>
                <a:cubicBezTo>
                  <a:pt x="0" y="9672"/>
                  <a:pt x="9669" y="0"/>
                  <a:pt x="21600" y="0"/>
                </a:cubicBezTo>
                <a:close/>
              </a:path>
            </a:pathLst>
          </a:custGeom>
          <a:solidFill>
            <a:srgbClr val="FFFFFF">
              <a:alpha val="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0" name="Shape 1125"/>
          <p:cNvSpPr>
            <a:spLocks noGrp="1" noChangeArrowheads="1"/>
          </p:cNvSpPr>
          <p:nvPr userDrawn="1"/>
        </p:nvSpPr>
        <p:spPr bwMode="auto">
          <a:xfrm>
            <a:off x="1015999" y="4613071"/>
            <a:ext cx="685800" cy="51557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27" y="0"/>
                  <a:pt x="43200" y="9668"/>
                  <a:pt x="43200" y="21599"/>
                </a:cubicBezTo>
                <a:lnTo>
                  <a:pt x="43200" y="21599"/>
                </a:lnTo>
                <a:cubicBezTo>
                  <a:pt x="43200" y="33530"/>
                  <a:pt x="33527" y="43200"/>
                  <a:pt x="21599" y="43200"/>
                </a:cubicBezTo>
                <a:lnTo>
                  <a:pt x="21599" y="43200"/>
                </a:lnTo>
                <a:cubicBezTo>
                  <a:pt x="9671" y="43200"/>
                  <a:pt x="0" y="33530"/>
                  <a:pt x="0" y="21599"/>
                </a:cubicBezTo>
                <a:lnTo>
                  <a:pt x="0" y="21599"/>
                </a:lnTo>
                <a:cubicBezTo>
                  <a:pt x="0" y="9668"/>
                  <a:pt x="9671" y="0"/>
                  <a:pt x="21599" y="0"/>
                </a:cubicBezTo>
                <a:close/>
              </a:path>
            </a:pathLst>
          </a:custGeom>
          <a:solidFill>
            <a:srgbClr val="FFFFFF">
              <a:alpha val="4509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3" name="Shape 1138"/>
          <p:cNvSpPr>
            <a:spLocks noGrp="1" noChangeArrowheads="1"/>
          </p:cNvSpPr>
          <p:nvPr userDrawn="1"/>
        </p:nvSpPr>
        <p:spPr bwMode="auto">
          <a:xfrm>
            <a:off x="2311403" y="4372901"/>
            <a:ext cx="796430" cy="59891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5"/>
                  <a:pt x="43200" y="21594"/>
                </a:cubicBezTo>
                <a:lnTo>
                  <a:pt x="43200" y="21594"/>
                </a:lnTo>
                <a:cubicBezTo>
                  <a:pt x="43200" y="33524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24"/>
                  <a:pt x="0" y="21594"/>
                </a:cubicBezTo>
                <a:lnTo>
                  <a:pt x="0" y="21594"/>
                </a:lnTo>
                <a:cubicBezTo>
                  <a:pt x="0" y="9675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4" name="Shape 1139"/>
          <p:cNvSpPr>
            <a:spLocks noGrp="1" noChangeArrowheads="1"/>
          </p:cNvSpPr>
          <p:nvPr userDrawn="1"/>
        </p:nvSpPr>
        <p:spPr bwMode="auto">
          <a:xfrm>
            <a:off x="1648462" y="4729109"/>
            <a:ext cx="755507" cy="568121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33" y="0"/>
                  <a:pt x="43200" y="9668"/>
                  <a:pt x="43200" y="21593"/>
                </a:cubicBezTo>
                <a:lnTo>
                  <a:pt x="43200" y="21593"/>
                </a:lnTo>
                <a:cubicBezTo>
                  <a:pt x="43200" y="33519"/>
                  <a:pt x="33533" y="43200"/>
                  <a:pt x="21608" y="43200"/>
                </a:cubicBezTo>
                <a:lnTo>
                  <a:pt x="21608" y="43200"/>
                </a:lnTo>
                <a:cubicBezTo>
                  <a:pt x="9682" y="43200"/>
                  <a:pt x="0" y="33519"/>
                  <a:pt x="0" y="21593"/>
                </a:cubicBezTo>
                <a:lnTo>
                  <a:pt x="0" y="21593"/>
                </a:lnTo>
                <a:cubicBezTo>
                  <a:pt x="0" y="9668"/>
                  <a:pt x="9682" y="0"/>
                  <a:pt x="21608" y="0"/>
                </a:cubicBezTo>
                <a:close/>
              </a:path>
            </a:pathLst>
          </a:custGeom>
          <a:solidFill>
            <a:srgbClr val="FFFFFF">
              <a:alpha val="2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5" name="Shape 1140"/>
          <p:cNvSpPr>
            <a:spLocks noGrp="1" noChangeArrowheads="1"/>
          </p:cNvSpPr>
          <p:nvPr userDrawn="1"/>
        </p:nvSpPr>
        <p:spPr bwMode="auto">
          <a:xfrm>
            <a:off x="1506501" y="5387076"/>
            <a:ext cx="753250" cy="566374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7" y="0"/>
                </a:moveTo>
                <a:lnTo>
                  <a:pt x="21607" y="0"/>
                </a:lnTo>
                <a:cubicBezTo>
                  <a:pt x="33536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26"/>
                  <a:pt x="33536" y="43200"/>
                  <a:pt x="21607" y="43200"/>
                </a:cubicBezTo>
                <a:lnTo>
                  <a:pt x="21607" y="43200"/>
                </a:lnTo>
                <a:cubicBezTo>
                  <a:pt x="9679" y="43200"/>
                  <a:pt x="0" y="33526"/>
                  <a:pt x="0" y="21599"/>
                </a:cubicBezTo>
                <a:lnTo>
                  <a:pt x="0" y="21599"/>
                </a:lnTo>
                <a:cubicBezTo>
                  <a:pt x="0" y="9673"/>
                  <a:pt x="9679" y="0"/>
                  <a:pt x="21607" y="0"/>
                </a:cubicBezTo>
                <a:close/>
              </a:path>
            </a:pathLst>
          </a:custGeom>
          <a:solidFill>
            <a:srgbClr val="FFFFFF">
              <a:alpha val="3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6" name="Shape 1141"/>
          <p:cNvSpPr>
            <a:spLocks noGrp="1" noChangeArrowheads="1"/>
          </p:cNvSpPr>
          <p:nvPr userDrawn="1"/>
        </p:nvSpPr>
        <p:spPr bwMode="auto">
          <a:xfrm>
            <a:off x="2370101" y="5855034"/>
            <a:ext cx="893513" cy="67193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4"/>
                  <a:pt x="43200" y="21605"/>
                </a:cubicBezTo>
                <a:lnTo>
                  <a:pt x="43200" y="21605"/>
                </a:lnTo>
                <a:cubicBezTo>
                  <a:pt x="43200" y="33535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35"/>
                  <a:pt x="0" y="21605"/>
                </a:cubicBezTo>
                <a:lnTo>
                  <a:pt x="0" y="21605"/>
                </a:lnTo>
                <a:cubicBezTo>
                  <a:pt x="0" y="9674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142"/>
          <p:cNvSpPr>
            <a:spLocks noGrp="1" noChangeArrowheads="1"/>
          </p:cNvSpPr>
          <p:nvPr userDrawn="1"/>
        </p:nvSpPr>
        <p:spPr bwMode="auto">
          <a:xfrm>
            <a:off x="2241977" y="6244482"/>
            <a:ext cx="688339" cy="517801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1" y="0"/>
                </a:moveTo>
                <a:lnTo>
                  <a:pt x="21591" y="0"/>
                </a:lnTo>
                <a:cubicBezTo>
                  <a:pt x="33528" y="0"/>
                  <a:pt x="43198" y="9667"/>
                  <a:pt x="43198" y="21600"/>
                </a:cubicBezTo>
                <a:lnTo>
                  <a:pt x="43198" y="21600"/>
                </a:lnTo>
                <a:cubicBezTo>
                  <a:pt x="43198" y="33519"/>
                  <a:pt x="33528" y="43200"/>
                  <a:pt x="21591" y="43200"/>
                </a:cubicBezTo>
                <a:lnTo>
                  <a:pt x="21591" y="43200"/>
                </a:lnTo>
                <a:cubicBezTo>
                  <a:pt x="9670" y="43200"/>
                  <a:pt x="0" y="33519"/>
                  <a:pt x="0" y="21600"/>
                </a:cubicBezTo>
                <a:lnTo>
                  <a:pt x="0" y="21600"/>
                </a:lnTo>
                <a:cubicBezTo>
                  <a:pt x="0" y="9667"/>
                  <a:pt x="9670" y="0"/>
                  <a:pt x="21591" y="0"/>
                </a:cubicBezTo>
                <a:close/>
              </a:path>
            </a:pathLst>
          </a:custGeom>
          <a:solidFill>
            <a:srgbClr val="FFFFFF">
              <a:alpha val="3097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8" name="Shape 1143"/>
          <p:cNvSpPr>
            <a:spLocks noGrp="1" noChangeArrowheads="1"/>
          </p:cNvSpPr>
          <p:nvPr userDrawn="1"/>
        </p:nvSpPr>
        <p:spPr bwMode="auto">
          <a:xfrm>
            <a:off x="3596920" y="5964721"/>
            <a:ext cx="726439" cy="54621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31" y="0"/>
                  <a:pt x="43200" y="9666"/>
                  <a:pt x="43200" y="21605"/>
                </a:cubicBezTo>
                <a:lnTo>
                  <a:pt x="43200" y="21605"/>
                </a:lnTo>
                <a:cubicBezTo>
                  <a:pt x="43200" y="33533"/>
                  <a:pt x="33531" y="43200"/>
                  <a:pt x="21599" y="43200"/>
                </a:cubicBezTo>
                <a:lnTo>
                  <a:pt x="21599" y="43200"/>
                </a:lnTo>
                <a:cubicBezTo>
                  <a:pt x="9666" y="43200"/>
                  <a:pt x="0" y="33533"/>
                  <a:pt x="0" y="21605"/>
                </a:cubicBezTo>
                <a:lnTo>
                  <a:pt x="0" y="21605"/>
                </a:lnTo>
                <a:cubicBezTo>
                  <a:pt x="0" y="9666"/>
                  <a:pt x="9666" y="0"/>
                  <a:pt x="21599" y="0"/>
                </a:cubicBezTo>
                <a:close/>
              </a:path>
            </a:pathLst>
          </a:custGeom>
          <a:solidFill>
            <a:srgbClr val="FFFFFF">
              <a:alpha val="6745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144"/>
          <p:cNvSpPr>
            <a:spLocks noGrp="1" noChangeArrowheads="1"/>
          </p:cNvSpPr>
          <p:nvPr userDrawn="1"/>
        </p:nvSpPr>
        <p:spPr bwMode="auto">
          <a:xfrm>
            <a:off x="3037843" y="5578669"/>
            <a:ext cx="977899" cy="735271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6" y="0"/>
                </a:moveTo>
                <a:lnTo>
                  <a:pt x="21606" y="0"/>
                </a:lnTo>
                <a:cubicBezTo>
                  <a:pt x="33524" y="0"/>
                  <a:pt x="43200" y="9671"/>
                  <a:pt x="43200" y="21599"/>
                </a:cubicBezTo>
                <a:lnTo>
                  <a:pt x="43200" y="21599"/>
                </a:lnTo>
                <a:cubicBezTo>
                  <a:pt x="43200" y="33528"/>
                  <a:pt x="33524" y="43200"/>
                  <a:pt x="21606" y="43200"/>
                </a:cubicBezTo>
                <a:lnTo>
                  <a:pt x="21606" y="43200"/>
                </a:lnTo>
                <a:cubicBezTo>
                  <a:pt x="9674" y="43200"/>
                  <a:pt x="0" y="33528"/>
                  <a:pt x="0" y="21599"/>
                </a:cubicBezTo>
                <a:lnTo>
                  <a:pt x="0" y="21599"/>
                </a:lnTo>
                <a:cubicBezTo>
                  <a:pt x="0" y="9671"/>
                  <a:pt x="9674" y="0"/>
                  <a:pt x="21606" y="0"/>
                </a:cubicBezTo>
                <a:close/>
              </a:path>
            </a:pathLst>
          </a:custGeom>
          <a:solidFill>
            <a:srgbClr val="FFFFFF">
              <a:alpha val="3137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147"/>
          <p:cNvSpPr>
            <a:spLocks noGrp="1" noChangeArrowheads="1"/>
          </p:cNvSpPr>
          <p:nvPr userDrawn="1"/>
        </p:nvSpPr>
        <p:spPr bwMode="auto">
          <a:xfrm>
            <a:off x="2609712" y="36827"/>
            <a:ext cx="752403" cy="56589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41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41" y="43200"/>
                  <a:pt x="21600" y="43200"/>
                </a:cubicBezTo>
                <a:lnTo>
                  <a:pt x="21600" y="43200"/>
                </a:lnTo>
                <a:cubicBezTo>
                  <a:pt x="9673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3" y="0"/>
                  <a:pt x="21600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148"/>
          <p:cNvSpPr>
            <a:spLocks noGrp="1" noChangeArrowheads="1"/>
          </p:cNvSpPr>
          <p:nvPr userDrawn="1"/>
        </p:nvSpPr>
        <p:spPr bwMode="auto">
          <a:xfrm>
            <a:off x="2272174" y="35715"/>
            <a:ext cx="748734" cy="563041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27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27" y="43200"/>
                  <a:pt x="21608" y="43200"/>
                </a:cubicBezTo>
                <a:lnTo>
                  <a:pt x="21608" y="43200"/>
                </a:lnTo>
                <a:cubicBezTo>
                  <a:pt x="9672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2" y="0"/>
                  <a:pt x="21608" y="0"/>
                </a:cubicBezTo>
                <a:close/>
              </a:path>
            </a:pathLst>
          </a:custGeom>
          <a:solidFill>
            <a:srgbClr val="FFFFFF">
              <a:alpha val="1647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99253" y="1600203"/>
            <a:ext cx="10577333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15413" y="6356353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84183-74E9-4393-9769-E1D9236041BE}" type="datetimeFigureOut">
              <a:rPr lang="ru-RU"/>
              <a:t>22.04.2025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9" y="6356353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87829" y="274638"/>
            <a:ext cx="105887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592277" y="6356353"/>
            <a:ext cx="2784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 b="1">
          <a:solidFill>
            <a:schemeClr val="accent6">
              <a:lumMod val="50000"/>
            </a:schemeClr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2920" cy="123971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algn="ctr">
              <a:buNone/>
              <a:defRPr/>
            </a:pPr>
            <a:r>
              <a:rPr sz="3600" b="0" strike="noStrike" spc="-1">
                <a:solidFill>
                  <a:srgbClr val="000000"/>
                </a:solidFill>
                <a:latin typeface="Liberation Sans"/>
                <a:cs typeface="Liberation Sans"/>
              </a:rPr>
              <a:t>Проект, посвященный международному дню детской книги, с детьми 4-6 лет.</a:t>
            </a: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 bwMode="auto">
          <a:xfrm>
            <a:off x="1524539" y="4211759"/>
            <a:ext cx="9142920" cy="165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algn="ctr">
              <a:buNone/>
              <a:defRPr/>
            </a:pPr>
            <a:r>
              <a:rPr sz="2400" b="0" strike="noStrike" spc="-1">
                <a:solidFill>
                  <a:srgbClr val="000000"/>
                </a:solidFill>
                <a:latin typeface="Liberation Sans"/>
                <a:cs typeface="Liberation Sans"/>
              </a:rPr>
              <a:t>                                           </a:t>
            </a:r>
            <a:endParaRPr sz="2400" b="0" strike="noStrike" spc="0">
              <a:solidFill>
                <a:srgbClr val="000000"/>
              </a:solidFill>
              <a:latin typeface="Liberation Sans"/>
              <a:cs typeface="Liberation Sans"/>
            </a:endParaRPr>
          </a:p>
          <a:p>
            <a:pPr indent="0" algn="r">
              <a:buNone/>
              <a:defRPr/>
            </a:pPr>
            <a:r>
              <a:rPr sz="2400" b="0" strike="noStrike" spc="0">
                <a:solidFill>
                  <a:srgbClr val="000000"/>
                </a:solidFill>
                <a:latin typeface="Liberation Sans"/>
                <a:cs typeface="Liberation Sans"/>
              </a:rPr>
              <a:t>                                                           Подготовили: </a:t>
            </a:r>
          </a:p>
          <a:p>
            <a:pPr indent="0" algn="r">
              <a:buNone/>
              <a:defRPr/>
            </a:pPr>
            <a:r>
              <a:rPr sz="2400" b="0" strike="noStrike" spc="0">
                <a:solidFill>
                  <a:srgbClr val="000000"/>
                </a:solidFill>
                <a:latin typeface="Liberation Sans"/>
                <a:cs typeface="Liberation Sans"/>
              </a:rPr>
              <a:t>Орлова Н.В.</a:t>
            </a:r>
          </a:p>
          <a:p>
            <a:pPr indent="0" algn="r">
              <a:buNone/>
              <a:defRPr/>
            </a:pPr>
            <a:r>
              <a:rPr sz="2400" b="0" strike="noStrike" spc="0">
                <a:solidFill>
                  <a:srgbClr val="000000"/>
                </a:solidFill>
                <a:latin typeface="Liberation Sans"/>
                <a:cs typeface="Liberation Sans"/>
              </a:rPr>
              <a:t>                                                                            Кувшинова М.Г.</a:t>
            </a:r>
          </a:p>
        </p:txBody>
      </p:sp>
      <p:pic>
        <p:nvPicPr>
          <p:cNvPr id="533135269" name="Рисунок 533135268"/>
          <p:cNvPicPr>
            <a:picLocks noChangeAspect="1"/>
          </p:cNvPicPr>
          <p:nvPr/>
        </p:nvPicPr>
        <p:blipFill>
          <a:blip r:embed="rId2"/>
          <a:srcRect b="2293"/>
          <a:stretch/>
        </p:blipFill>
        <p:spPr bwMode="auto">
          <a:xfrm>
            <a:off x="4002366" y="2981324"/>
            <a:ext cx="3498518" cy="28849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7841654" name="TextBox 287841653"/>
          <p:cNvSpPr txBox="1"/>
          <p:nvPr/>
        </p:nvSpPr>
        <p:spPr bwMode="auto">
          <a:xfrm>
            <a:off x="867748" y="304799"/>
            <a:ext cx="10392208" cy="15395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900"/>
              <a:t>7. Дети с удовольствием приняли участие в сказочной викторине. Две команды «Солнышко и «Облачко» отвечали на вопросы викторины, связанные со знанием сказок. Обсудили чем рассказ отличается от сказки, вспомнили волшебные заклинания, волшебные предметы, отгадали загадки о главных героях. В конце подвели итог и получили в качестве поощрения раскраски по теме викторины.</a:t>
            </a:r>
          </a:p>
        </p:txBody>
      </p:sp>
      <p:pic>
        <p:nvPicPr>
          <p:cNvPr id="1038603220" name="Рисунок 1038603219"/>
          <p:cNvPicPr>
            <a:picLocks noChangeAspect="1"/>
          </p:cNvPicPr>
          <p:nvPr/>
        </p:nvPicPr>
        <p:blipFill>
          <a:blip r:embed="rId2"/>
          <a:srcRect b="2293"/>
          <a:stretch/>
        </p:blipFill>
        <p:spPr bwMode="auto">
          <a:xfrm>
            <a:off x="10316549" y="5240565"/>
            <a:ext cx="1661081" cy="136978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FD976B-A064-4FAA-8290-AA2F8221FD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48" y="2584448"/>
            <a:ext cx="7137400" cy="40259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483528A-4201-4BE1-9EEC-3EEF54F84D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256" y="1844398"/>
            <a:ext cx="3695700" cy="2082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109056" name="Объект 2"/>
          <p:cNvSpPr>
            <a:spLocks noGrp="1"/>
          </p:cNvSpPr>
          <p:nvPr>
            <p:ph idx="1"/>
          </p:nvPr>
        </p:nvSpPr>
        <p:spPr bwMode="auto">
          <a:xfrm>
            <a:off x="914400" y="504823"/>
            <a:ext cx="10363197" cy="2162175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 fontScale="95000" lnSpcReduction="1000"/>
          </a:bodyPr>
          <a:lstStyle/>
          <a:p>
            <a:pPr>
              <a:defRPr/>
            </a:pPr>
            <a:r>
              <a:rPr sz="2000"/>
              <a:t>9. Дети с родителями дома подготовили сообщение на тему: «Моя любимая книга». В группе каждый ребенок поделился рассказом о выбранной книге. Любимая книга Дианы - «Цветик-семицветик», Алиса Фирсова рассказала про трёх поросят, Мирон о приключениях Груффало, Жене больше всего нравится история про Муху-цокотуху,  у Киры любимая книжка «Красная шапочка», у Софии - «Колобок», а у Саши «Спокойной ночи, трактор»</a:t>
            </a:r>
          </a:p>
          <a:p>
            <a:pPr>
              <a:defRPr/>
            </a:pPr>
            <a:endParaRPr sz="220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5BA41D-68FE-4C27-8F64-253C146BFC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881900"/>
            <a:ext cx="4838700" cy="27178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9561D30-7332-49C2-AEAC-E068591B6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2881900"/>
            <a:ext cx="4737100" cy="2679700"/>
          </a:xfrm>
          <a:prstGeom prst="rect">
            <a:avLst/>
          </a:prstGeom>
        </p:spPr>
      </p:pic>
      <p:pic>
        <p:nvPicPr>
          <p:cNvPr id="19631703" name="Рисунок 19631702"/>
          <p:cNvPicPr>
            <a:picLocks noChangeAspect="1"/>
          </p:cNvPicPr>
          <p:nvPr/>
        </p:nvPicPr>
        <p:blipFill>
          <a:blip r:embed="rId4"/>
          <a:srcRect b="2293"/>
          <a:stretch/>
        </p:blipFill>
        <p:spPr bwMode="auto">
          <a:xfrm>
            <a:off x="10316549" y="5256380"/>
            <a:ext cx="1661083" cy="136978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50621752" name="TextBox 1150621751"/>
          <p:cNvSpPr txBox="1"/>
          <p:nvPr/>
        </p:nvSpPr>
        <p:spPr bwMode="auto">
          <a:xfrm>
            <a:off x="1143974" y="3562349"/>
            <a:ext cx="914400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256691796" name="TextBox 1256691795"/>
          <p:cNvSpPr txBox="1"/>
          <p:nvPr/>
        </p:nvSpPr>
        <p:spPr bwMode="auto">
          <a:xfrm>
            <a:off x="5506425" y="3276599"/>
            <a:ext cx="10728944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t>Детям вручили памятные открытки о своём выступлении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907F57-5B3B-41DE-BDBA-45E915149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47" y="327391"/>
            <a:ext cx="5067300" cy="28575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A274AE-6B8A-4E49-8E39-54792094B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47" y="3745408"/>
            <a:ext cx="5067300" cy="28829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96DDED8-2B83-4FB5-864B-09C8B269DD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331" y="327391"/>
            <a:ext cx="5067300" cy="28575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0499E6B-723C-4EE9-AB8E-E637B2A0BD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280" y="3745408"/>
            <a:ext cx="5124450" cy="2886075"/>
          </a:xfrm>
          <a:prstGeom prst="rect">
            <a:avLst/>
          </a:prstGeom>
        </p:spPr>
      </p:pic>
      <p:pic>
        <p:nvPicPr>
          <p:cNvPr id="158774084" name="Рисунок 158774083"/>
          <p:cNvPicPr>
            <a:picLocks noChangeAspect="1"/>
          </p:cNvPicPr>
          <p:nvPr/>
        </p:nvPicPr>
        <p:blipFill>
          <a:blip r:embed="rId6"/>
          <a:srcRect b="2293"/>
          <a:stretch/>
        </p:blipFill>
        <p:spPr bwMode="auto">
          <a:xfrm>
            <a:off x="10398705" y="5369378"/>
            <a:ext cx="1661081" cy="136978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7560103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Результат проекта</a:t>
            </a:r>
          </a:p>
        </p:txBody>
      </p:sp>
      <p:sp>
        <p:nvSpPr>
          <p:cNvPr id="2106084007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77500" lnSpcReduction="16000"/>
          </a:bodyPr>
          <a:lstStyle/>
          <a:p>
            <a:pPr>
              <a:buFont typeface="Arial"/>
              <a:buChar char="–"/>
              <a:defRPr/>
            </a:pPr>
            <a:r>
              <a:t>Нам удалось сформировать у детей устойчивый интерес к книгам. Дети стали активно и внимательно слушать книги. </a:t>
            </a:r>
          </a:p>
          <a:p>
            <a:pPr>
              <a:buFont typeface="Arial"/>
              <a:buChar char="–"/>
              <a:defRPr/>
            </a:pPr>
            <a:r>
              <a:t>Дети познакомились с новыми авторами и произведениями, что помогло расширению кругозора и словарного запаса.</a:t>
            </a:r>
          </a:p>
          <a:p>
            <a:pPr>
              <a:buFont typeface="Arial"/>
              <a:buChar char="–"/>
              <a:defRPr/>
            </a:pPr>
            <a:r>
              <a:t>Проект способствовал активизации познавательной деятельности детей и созданию положительного эмоционального фона.</a:t>
            </a:r>
          </a:p>
          <a:p>
            <a:pPr>
              <a:buFont typeface="Arial"/>
              <a:buChar char="–"/>
              <a:defRPr/>
            </a:pPr>
            <a:r>
              <a:t>У нас сформировалась традиция совместного чтения. Это посодействовало укреплению связи между детьми и воспитателями, а так же между детьми друг с другом.</a:t>
            </a:r>
          </a:p>
          <a:p>
            <a:pPr>
              <a:buFont typeface="Arial"/>
              <a:buChar char="–"/>
              <a:defRPr/>
            </a:pPr>
            <a:r>
              <a:t>Проект помог развитию творческих способностей.</a:t>
            </a:r>
          </a:p>
          <a:p>
            <a:pPr>
              <a:buFont typeface="Arial"/>
              <a:buChar char="–"/>
              <a:defRPr/>
            </a:pPr>
            <a:r>
              <a:t>Родители были вовлечены в проект, что способствовало укреплению связи детского сада и семьи. </a:t>
            </a:r>
          </a:p>
          <a:p>
            <a:pPr>
              <a:buFont typeface="Arial"/>
              <a:buChar char="–"/>
              <a:defRPr/>
            </a:pPr>
            <a:r>
              <a:t>Проект был зафиксирован в виде фото- и видеоматериалов</a:t>
            </a:r>
          </a:p>
        </p:txBody>
      </p:sp>
      <p:pic>
        <p:nvPicPr>
          <p:cNvPr id="1748321951" name="Рисунок 1748321950"/>
          <p:cNvPicPr>
            <a:picLocks noChangeAspect="1"/>
          </p:cNvPicPr>
          <p:nvPr/>
        </p:nvPicPr>
        <p:blipFill>
          <a:blip r:embed="rId2"/>
          <a:srcRect b="2293"/>
          <a:stretch/>
        </p:blipFill>
        <p:spPr bwMode="auto">
          <a:xfrm>
            <a:off x="10398704" y="5369377"/>
            <a:ext cx="1661080" cy="1369782"/>
          </a:xfrm>
          <a:prstGeom prst="rect">
            <a:avLst/>
          </a:prstGeom>
        </p:spPr>
      </p:pic>
      <p:pic>
        <p:nvPicPr>
          <p:cNvPr id="393051693" name="Рисунок 393051692"/>
          <p:cNvPicPr>
            <a:picLocks noChangeAspect="1"/>
          </p:cNvPicPr>
          <p:nvPr/>
        </p:nvPicPr>
        <p:blipFill>
          <a:blip r:embed="rId2"/>
          <a:srcRect b="2293"/>
          <a:stretch/>
        </p:blipFill>
        <p:spPr bwMode="auto">
          <a:xfrm>
            <a:off x="10398704" y="5369377"/>
            <a:ext cx="1661080" cy="13697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29542162" name="TextBox 2129542161"/>
          <p:cNvSpPr txBox="1"/>
          <p:nvPr/>
        </p:nvSpPr>
        <p:spPr bwMode="auto">
          <a:xfrm>
            <a:off x="268650" y="1352548"/>
            <a:ext cx="11665798" cy="25301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0" indent="0" algn="l">
              <a:buFont typeface="Arial"/>
              <a:buNone/>
              <a:defRPr/>
            </a:pPr>
            <a:r>
              <a:rPr sz="2000" b="1"/>
              <a:t>Участники проекта:</a:t>
            </a:r>
            <a:r>
              <a:rPr sz="2000"/>
              <a:t> </a:t>
            </a:r>
          </a:p>
          <a:p>
            <a:pPr marL="0" indent="0" algn="l">
              <a:buFont typeface="Arial"/>
              <a:buNone/>
              <a:defRPr/>
            </a:pPr>
            <a:r>
              <a:rPr sz="2000"/>
              <a:t>дети дошкольного возраста (4-6 лет), воспитатели, родители</a:t>
            </a:r>
          </a:p>
          <a:p>
            <a:pPr algn="l">
              <a:defRPr/>
            </a:pPr>
            <a:endParaRPr sz="2000"/>
          </a:p>
          <a:p>
            <a:pPr marL="0" indent="0" algn="l">
              <a:buFont typeface="Arial"/>
              <a:buNone/>
              <a:defRPr/>
            </a:pPr>
            <a:r>
              <a:rPr sz="2000" b="1"/>
              <a:t>Сроки реализации проекта:</a:t>
            </a:r>
            <a:r>
              <a:rPr sz="2000"/>
              <a:t> </a:t>
            </a:r>
          </a:p>
          <a:p>
            <a:pPr marL="0" indent="0" algn="l">
              <a:buFont typeface="Arial"/>
              <a:buNone/>
              <a:defRPr/>
            </a:pPr>
            <a:r>
              <a:rPr sz="2000"/>
              <a:t>март - апрель 2025 г.</a:t>
            </a:r>
          </a:p>
          <a:p>
            <a:pPr marL="0" indent="0" algn="l">
              <a:buFont typeface="Arial"/>
              <a:buNone/>
              <a:defRPr/>
            </a:pPr>
            <a:endParaRPr sz="2000"/>
          </a:p>
          <a:p>
            <a:pPr marL="0" indent="0" algn="l">
              <a:buFont typeface="Arial"/>
              <a:buNone/>
              <a:defRPr/>
            </a:pPr>
            <a:r>
              <a:rPr sz="2000" b="1"/>
              <a:t>Вид проекта:</a:t>
            </a:r>
            <a:r>
              <a:rPr sz="2000"/>
              <a:t> </a:t>
            </a:r>
          </a:p>
          <a:p>
            <a:pPr marL="0" indent="0" algn="l">
              <a:buFont typeface="Arial"/>
              <a:buNone/>
              <a:defRPr/>
            </a:pPr>
            <a:r>
              <a:rPr sz="2000"/>
              <a:t>творческо-информационный</a:t>
            </a:r>
            <a:endParaRPr sz="2200"/>
          </a:p>
        </p:txBody>
      </p:sp>
      <p:pic>
        <p:nvPicPr>
          <p:cNvPr id="2042184929" name="Рисунок 2042184928"/>
          <p:cNvPicPr>
            <a:picLocks noChangeAspect="1"/>
          </p:cNvPicPr>
          <p:nvPr/>
        </p:nvPicPr>
        <p:blipFill>
          <a:blip r:embed="rId2"/>
          <a:srcRect b="2293"/>
          <a:stretch/>
        </p:blipFill>
        <p:spPr bwMode="auto">
          <a:xfrm>
            <a:off x="10478475" y="5397957"/>
            <a:ext cx="1661084" cy="13697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16335163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0" i="0" u="none" strike="noStrike" cap="none" spc="0">
                <a:solidFill>
                  <a:srgbClr val="000000"/>
                </a:solidFill>
                <a:latin typeface="Liberation Sans"/>
                <a:ea typeface="Liberation Sans"/>
                <a:cs typeface="Liberation Sans"/>
              </a:rPr>
              <a:t>Актуальность проекта</a:t>
            </a:r>
            <a:endParaRPr/>
          </a:p>
        </p:txBody>
      </p:sp>
      <p:sp>
        <p:nvSpPr>
          <p:cNvPr id="947016162" name="Объект 2"/>
          <p:cNvSpPr>
            <a:spLocks noGrp="1"/>
          </p:cNvSpPr>
          <p:nvPr>
            <p:ph idx="1"/>
          </p:nvPr>
        </p:nvSpPr>
        <p:spPr bwMode="auto">
          <a:xfrm>
            <a:off x="799252" y="1600202"/>
            <a:ext cx="11204196" cy="501014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0000" lnSpcReduction="2000"/>
          </a:bodyPr>
          <a:lstStyle/>
          <a:p>
            <a:pPr marL="0" indent="0">
              <a:buFont typeface="Arial"/>
              <a:buNone/>
              <a:defRPr/>
            </a:pPr>
            <a:r>
              <a:rPr lang="ru-RU" sz="20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      </a:t>
            </a:r>
            <a:r>
              <a:rPr lang="ru-RU" sz="22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Актуальность проекта, посвященного международному дню детской книги, сложно переоценить в современном мире. Этот день, отмечаемый 2 апреля, является хорошим инструментом для продвижения чтения среди детей. В эпоху цифровых технологий, когда внимание юного поколения все чаще привлекают экраны гаджетов, важность книги как источника знаний, мудрости и вдохновения становится особенно очевидной.</a:t>
            </a:r>
            <a:endParaRPr sz="2200" b="0" i="0" u="none" strike="noStrike" cap="none" spc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sz="2200" b="0" i="0" u="none" strike="noStrike" cap="none" spc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ru-RU" sz="22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      Данный проект способен привлечь внимание к ценности детской литературы, стимулировать интерес к чтению, расширить кругозор детей и обогатить их внутренний мир. Он будет включать в себя разнообразные мероприятия. Важно подчеркнуть, что такой проект способствует развитию креативного мышления, воображения и эмпатии у детей, а также формирует у них любовь к чтению на всю жизнь.</a:t>
            </a:r>
            <a:endParaRPr sz="2200" b="0" i="0" u="none" strike="noStrike" cap="none" spc="0">
              <a:solidFill>
                <a:schemeClr val="accent6">
                  <a:lumMod val="50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200" b="0" i="0" u="none" strike="noStrike" cap="none" spc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ru-RU" sz="22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      В конечном итоге, проект, посвященный Международному дню детской </a:t>
            </a:r>
          </a:p>
          <a:p>
            <a:pPr marL="0" indent="0">
              <a:buFont typeface="Arial"/>
              <a:buNone/>
              <a:defRPr/>
            </a:pPr>
            <a:r>
              <a:rPr lang="ru-RU" sz="22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книги, является важным вкладом в будущее поколение, способствуя </a:t>
            </a:r>
          </a:p>
          <a:p>
            <a:pPr marL="0" indent="0">
              <a:buFont typeface="Arial"/>
              <a:buNone/>
              <a:defRPr/>
            </a:pPr>
            <a:r>
              <a:rPr lang="ru-RU" sz="22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воспитанию образованных, культурных и духовно богатых личностей.</a:t>
            </a:r>
            <a:endParaRPr sz="2200"/>
          </a:p>
        </p:txBody>
      </p:sp>
      <p:pic>
        <p:nvPicPr>
          <p:cNvPr id="932254966" name="Рисунок 932254965"/>
          <p:cNvPicPr>
            <a:picLocks noChangeAspect="1"/>
          </p:cNvPicPr>
          <p:nvPr/>
        </p:nvPicPr>
        <p:blipFill>
          <a:blip r:embed="rId2"/>
          <a:srcRect b="2293"/>
          <a:stretch/>
        </p:blipFill>
        <p:spPr bwMode="auto">
          <a:xfrm>
            <a:off x="10478475" y="5397957"/>
            <a:ext cx="1661083" cy="13697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3858006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0" i="0" u="none" strike="noStrike" cap="none" spc="0">
                <a:solidFill>
                  <a:srgbClr val="000000"/>
                </a:solidFill>
                <a:latin typeface="Liberation Sans"/>
                <a:ea typeface="Liberation Sans"/>
                <a:cs typeface="Liberation Sans"/>
              </a:rPr>
              <a:t>Цели и задачи проекта</a:t>
            </a:r>
            <a:endParaRPr/>
          </a:p>
        </p:txBody>
      </p:sp>
      <p:sp>
        <p:nvSpPr>
          <p:cNvPr id="129640684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 sz="2000" b="1"/>
              <a:t>Цель:</a:t>
            </a:r>
            <a:r>
              <a:rPr sz="2000"/>
              <a:t> </a:t>
            </a:r>
          </a:p>
          <a:p>
            <a:pPr marL="0" indent="0">
              <a:buFont typeface="Arial"/>
              <a:buNone/>
              <a:defRPr/>
            </a:pPr>
            <a:r>
              <a:rPr sz="2000"/>
              <a:t>Сформировать положительную мотивацию к чтению книг</a:t>
            </a:r>
          </a:p>
          <a:p>
            <a:pPr marL="0" indent="0">
              <a:buFont typeface="Arial"/>
              <a:buNone/>
              <a:defRPr/>
            </a:pPr>
            <a:endParaRPr sz="2000"/>
          </a:p>
          <a:p>
            <a:pPr marL="0" indent="0">
              <a:buFont typeface="Arial"/>
              <a:buNone/>
              <a:defRPr/>
            </a:pPr>
            <a:r>
              <a:rPr sz="2000" b="1"/>
              <a:t>Задачи:</a:t>
            </a:r>
          </a:p>
          <a:p>
            <a:pPr>
              <a:defRPr/>
            </a:pPr>
            <a:r>
              <a:rPr sz="2000"/>
              <a:t>Познакомить детей с историей создания книги</a:t>
            </a:r>
          </a:p>
          <a:p>
            <a:pPr>
              <a:defRPr/>
            </a:pPr>
            <a:r>
              <a:rPr sz="2000"/>
              <a:t>Определить значение книги в жизни человека</a:t>
            </a:r>
          </a:p>
          <a:p>
            <a:pPr>
              <a:defRPr/>
            </a:pPr>
            <a:r>
              <a:rPr sz="2000"/>
              <a:t>Повысить познавательную активность детей</a:t>
            </a:r>
          </a:p>
          <a:p>
            <a:pPr>
              <a:defRPr/>
            </a:pPr>
            <a:r>
              <a:rPr sz="2000"/>
              <a:t>Воспитывать бережное отношение к книгам, чувство ответственности</a:t>
            </a:r>
          </a:p>
          <a:p>
            <a:pPr>
              <a:defRPr/>
            </a:pPr>
            <a:r>
              <a:rPr sz="2000"/>
              <a:t>Воспитывать умение слушать друг друга</a:t>
            </a:r>
          </a:p>
          <a:p>
            <a:pPr>
              <a:defRPr/>
            </a:pPr>
            <a:r>
              <a:rPr sz="2000"/>
              <a:t>Развивать связную речь, обогащать словарный запас детей</a:t>
            </a:r>
          </a:p>
          <a:p>
            <a:pPr>
              <a:defRPr/>
            </a:pPr>
            <a:endParaRPr sz="2000"/>
          </a:p>
          <a:p>
            <a:pPr>
              <a:defRPr/>
            </a:pPr>
            <a:endParaRPr sz="2000"/>
          </a:p>
          <a:p>
            <a:pPr marL="0" indent="0">
              <a:buFont typeface="Arial"/>
              <a:buNone/>
              <a:defRPr/>
            </a:pPr>
            <a:r>
              <a:rPr sz="2000" b="1"/>
              <a:t>Проблема:</a:t>
            </a:r>
            <a:r>
              <a:rPr sz="2000"/>
              <a:t> </a:t>
            </a:r>
          </a:p>
          <a:p>
            <a:pPr marL="0" indent="0">
              <a:buFont typeface="Arial"/>
              <a:buNone/>
              <a:defRPr/>
            </a:pPr>
            <a:r>
              <a:rPr sz="2000"/>
              <a:t>Дети больше интересуются гаджетами, чем книгами</a:t>
            </a:r>
            <a:r>
              <a:rPr sz="2200"/>
              <a:t>.</a:t>
            </a:r>
          </a:p>
        </p:txBody>
      </p:sp>
      <p:pic>
        <p:nvPicPr>
          <p:cNvPr id="1643223150" name="Рисунок 1643223149"/>
          <p:cNvPicPr>
            <a:picLocks noChangeAspect="1"/>
          </p:cNvPicPr>
          <p:nvPr/>
        </p:nvPicPr>
        <p:blipFill>
          <a:blip r:embed="rId2"/>
          <a:srcRect b="2293"/>
          <a:stretch/>
        </p:blipFill>
        <p:spPr bwMode="auto">
          <a:xfrm>
            <a:off x="10478475" y="5397957"/>
            <a:ext cx="1661083" cy="13697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78195651" name="Объект 2"/>
          <p:cNvSpPr>
            <a:spLocks noGrp="1"/>
          </p:cNvSpPr>
          <p:nvPr>
            <p:ph idx="1"/>
          </p:nvPr>
        </p:nvSpPr>
        <p:spPr bwMode="auto">
          <a:xfrm>
            <a:off x="807331" y="1329149"/>
            <a:ext cx="10577331" cy="193357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sz="1400"/>
              <a:t>В рамках данного проекта было реализовано много разных мероприятий:</a:t>
            </a:r>
          </a:p>
          <a:p>
            <a:pPr marL="239821" indent="-239821">
              <a:buFont typeface="Arial"/>
              <a:buAutoNum type="arabicPeriod"/>
              <a:defRPr/>
            </a:pPr>
            <a:r>
              <a:rPr sz="1400"/>
              <a:t>Дети выучили пословицы «Кто много читает, тот много знает», «Книга поможет в труде, выручит в беде»</a:t>
            </a:r>
          </a:p>
          <a:p>
            <a:pPr marL="239821" indent="-239821">
              <a:buFont typeface="Arial"/>
              <a:buAutoNum type="arabicPeriod"/>
              <a:defRPr/>
            </a:pPr>
            <a:r>
              <a:rPr sz="1400"/>
              <a:t>Играли в игры:   «Дополни имя» </a:t>
            </a:r>
            <a:r>
              <a:rPr sz="1100"/>
              <a:t>(</a:t>
            </a:r>
            <a:r>
              <a:rPr sz="1100" b="0" i="0" u="none">
                <a:solidFill>
                  <a:srgbClr val="1A1A1A"/>
                </a:solidFill>
                <a:latin typeface="Liberation Sans"/>
                <a:ea typeface="Liberation Sans"/>
                <a:cs typeface="Liberation Sans"/>
              </a:rPr>
              <a:t>Старуха (Шапокляк), Винни (Пух), Соловей (Разбойник), Доктор (Айболит), Сестрица (Аленушка)....)</a:t>
            </a:r>
            <a:r>
              <a:rPr sz="1100"/>
              <a:t> </a:t>
            </a:r>
            <a:endParaRPr sz="1400"/>
          </a:p>
          <a:p>
            <a:pPr marL="1620000" marR="0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sz="1400"/>
              <a:t>«Из какой сказки волшебный предмет» </a:t>
            </a:r>
            <a:r>
              <a:rPr lang="ru-RU" sz="1100" b="0" i="0" u="none" strike="noStrike" cap="none" spc="0">
                <a:solidFill>
                  <a:srgbClr val="1A1A1A"/>
                </a:solidFill>
                <a:latin typeface="Liberation Sans"/>
                <a:ea typeface="Liberation Sans"/>
                <a:cs typeface="Liberation Sans"/>
              </a:rPr>
              <a:t>(золотой ключик («Приключения Буратино»), красная шапочка («Красная шапочка»), хрустальная туфелька («Золушка»),</a:t>
            </a:r>
            <a:r>
              <a:rPr lang="ru-RU" sz="1400" b="0" i="0" u="none" strike="noStrike" cap="none" spc="0">
                <a:solidFill>
                  <a:srgbClr val="1A1A1A"/>
                </a:solidFill>
                <a:latin typeface="Liberation Sans"/>
                <a:ea typeface="Liberation Sans"/>
                <a:cs typeface="Liberation Sans"/>
              </a:rPr>
              <a:t> </a:t>
            </a:r>
            <a:endParaRPr sz="1400" b="0" i="0" u="none" strike="noStrike" cap="none" spc="0">
              <a:solidFill>
                <a:srgbClr val="1A1A1A"/>
              </a:solidFill>
              <a:latin typeface="Liberation Sans"/>
              <a:ea typeface="Liberation Sans"/>
              <a:cs typeface="Liberation Sans"/>
            </a:endParaRPr>
          </a:p>
          <a:p>
            <a:pPr marL="1620000" marR="0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u-RU" sz="1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«Волшебные заклинания»</a:t>
            </a:r>
            <a:endParaRPr sz="1400" b="0" i="0" u="none" strike="noStrike" cap="none" spc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1400"/>
              <a:t>3.  Посмотрели презентацию на тему «Откуда книга к нам пришла?». Узнали что бумагу делают из дерева, книги печатают в типографии, рассказы пишут писатели, картинки рисуют иллюстраторы</a:t>
            </a:r>
          </a:p>
        </p:txBody>
      </p:sp>
      <p:sp>
        <p:nvSpPr>
          <p:cNvPr id="1241112621" name="Заголовок 1"/>
          <p:cNvSpPr>
            <a:spLocks noGrp="1"/>
          </p:cNvSpPr>
          <p:nvPr>
            <p:ph type="title"/>
          </p:nvPr>
        </p:nvSpPr>
        <p:spPr bwMode="auto">
          <a:xfrm>
            <a:off x="787828" y="274637"/>
            <a:ext cx="10588756" cy="1143000"/>
          </a:xfrm>
        </p:spPr>
        <p:txBody>
          <a:bodyPr/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0" i="0" u="none" strike="noStrike" cap="none" spc="0">
                <a:solidFill>
                  <a:srgbClr val="000000"/>
                </a:solidFill>
                <a:latin typeface="Liberation Sans"/>
                <a:ea typeface="Liberation Sans"/>
                <a:cs typeface="Liberation Sans"/>
              </a:rPr>
              <a:t>Содержание проекта</a:t>
            </a:r>
            <a:endParaRPr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D06767B-6645-43A0-98F3-0424FB070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31" y="3140968"/>
            <a:ext cx="5143500" cy="309613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83CFA9-FBB0-43AB-A29C-6C7F4C8850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966" y="3176403"/>
            <a:ext cx="5410200" cy="3060700"/>
          </a:xfrm>
          <a:prstGeom prst="rect">
            <a:avLst/>
          </a:prstGeom>
        </p:spPr>
      </p:pic>
      <p:pic>
        <p:nvPicPr>
          <p:cNvPr id="1811716314" name="Рисунок 1811716313"/>
          <p:cNvPicPr>
            <a:picLocks noChangeAspect="1"/>
          </p:cNvPicPr>
          <p:nvPr/>
        </p:nvPicPr>
        <p:blipFill>
          <a:blip r:embed="rId4"/>
          <a:srcRect b="2293"/>
          <a:stretch/>
        </p:blipFill>
        <p:spPr bwMode="auto">
          <a:xfrm>
            <a:off x="10325522" y="5239656"/>
            <a:ext cx="1661083" cy="13697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81463446" name="Объект 2"/>
          <p:cNvSpPr>
            <a:spLocks noGrp="1"/>
          </p:cNvSpPr>
          <p:nvPr>
            <p:ph idx="1"/>
          </p:nvPr>
        </p:nvSpPr>
        <p:spPr bwMode="auto">
          <a:xfrm>
            <a:off x="723051" y="771523"/>
            <a:ext cx="6699546" cy="129539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 marL="294893" indent="-294893">
              <a:buFont typeface="Arial"/>
              <a:buAutoNum type="arabicPeriod"/>
              <a:defRPr/>
            </a:pPr>
            <a:r>
              <a:rPr sz="2000"/>
              <a:t>Дети выступили в роли художников-иллюстраторов. </a:t>
            </a:r>
          </a:p>
          <a:p>
            <a:pPr marL="0" indent="0">
              <a:buFont typeface="Arial"/>
              <a:buNone/>
              <a:defRPr/>
            </a:pPr>
            <a:r>
              <a:rPr sz="2000"/>
              <a:t>    Придумали и нарисовали обложку для детской книги. </a:t>
            </a:r>
          </a:p>
          <a:p>
            <a:pPr marL="0" indent="0">
              <a:buFont typeface="Arial"/>
              <a:buNone/>
              <a:defRPr/>
            </a:pPr>
            <a:endParaRPr sz="200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C65864-6A17-45D4-AF24-5059DE6ED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26" y="2785898"/>
            <a:ext cx="6172200" cy="34925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65A19C9-5A50-4F52-8276-E9CF696B8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1601623"/>
            <a:ext cx="3429000" cy="4676775"/>
          </a:xfrm>
          <a:prstGeom prst="rect">
            <a:avLst/>
          </a:prstGeom>
        </p:spPr>
      </p:pic>
      <p:pic>
        <p:nvPicPr>
          <p:cNvPr id="1434382094" name="Рисунок 1434382093"/>
          <p:cNvPicPr>
            <a:picLocks noChangeAspect="1"/>
          </p:cNvPicPr>
          <p:nvPr/>
        </p:nvPicPr>
        <p:blipFill>
          <a:blip r:embed="rId4"/>
          <a:srcRect b="2293"/>
          <a:stretch/>
        </p:blipFill>
        <p:spPr bwMode="auto">
          <a:xfrm>
            <a:off x="10478475" y="5397957"/>
            <a:ext cx="1661083" cy="13697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37320124" name="Объект 2"/>
          <p:cNvSpPr>
            <a:spLocks noGrp="1"/>
          </p:cNvSpPr>
          <p:nvPr>
            <p:ph idx="1"/>
          </p:nvPr>
        </p:nvSpPr>
        <p:spPr bwMode="auto">
          <a:xfrm>
            <a:off x="799251" y="962023"/>
            <a:ext cx="5068144" cy="120967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sz="1900"/>
              <a:t>4. Изготовили закладки для книг, предварительно оценив их необходимость для сохранности книг</a:t>
            </a:r>
          </a:p>
        </p:txBody>
      </p:sp>
      <p:pic>
        <p:nvPicPr>
          <p:cNvPr id="1307147605" name="Рисунок 1307147604"/>
          <p:cNvPicPr>
            <a:picLocks noChangeAspect="1"/>
          </p:cNvPicPr>
          <p:nvPr/>
        </p:nvPicPr>
        <p:blipFill>
          <a:blip r:embed="rId2"/>
          <a:srcRect b="2293"/>
          <a:stretch/>
        </p:blipFill>
        <p:spPr bwMode="auto">
          <a:xfrm>
            <a:off x="10250357" y="5264606"/>
            <a:ext cx="1661083" cy="136978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AB932D-E18E-4286-9274-C382631DD8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51" y="2852936"/>
            <a:ext cx="6007100" cy="33909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6C9917-3C78-4AE8-B3A2-10A8A956A8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065" y="993649"/>
            <a:ext cx="6048375" cy="34099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537495" name="Объект 2"/>
          <p:cNvSpPr>
            <a:spLocks noGrp="1"/>
          </p:cNvSpPr>
          <p:nvPr>
            <p:ph idx="1"/>
          </p:nvPr>
        </p:nvSpPr>
        <p:spPr bwMode="auto">
          <a:xfrm>
            <a:off x="807333" y="1057280"/>
            <a:ext cx="5432516" cy="256221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sz="1900"/>
              <a:t>5. Для родителей разместили консультации «Научите ребёнка любить книгу» и «2 апреля – международный день детской книги»</a:t>
            </a:r>
          </a:p>
          <a:p>
            <a:pPr marL="0" indent="0">
              <a:buFont typeface="Arial"/>
              <a:buNone/>
              <a:defRPr/>
            </a:pPr>
            <a:endParaRPr sz="2200"/>
          </a:p>
        </p:txBody>
      </p:sp>
      <p:pic>
        <p:nvPicPr>
          <p:cNvPr id="459296225" name="Рисунок 459296224"/>
          <p:cNvPicPr>
            <a:picLocks noChangeAspect="1"/>
          </p:cNvPicPr>
          <p:nvPr/>
        </p:nvPicPr>
        <p:blipFill>
          <a:blip r:embed="rId2"/>
          <a:srcRect b="2293"/>
          <a:stretch/>
        </p:blipFill>
        <p:spPr bwMode="auto">
          <a:xfrm>
            <a:off x="10297552" y="5264606"/>
            <a:ext cx="1661083" cy="136978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F57AD7-0F65-4386-8823-4789FFA50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33" y="3003098"/>
            <a:ext cx="6096000" cy="29464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EEA1942-CE3F-489E-95FE-9B7E866EE9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057280"/>
            <a:ext cx="5727700" cy="3238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01972977" name="Объект 2"/>
          <p:cNvSpPr>
            <a:spLocks noGrp="1"/>
          </p:cNvSpPr>
          <p:nvPr>
            <p:ph idx="1"/>
          </p:nvPr>
        </p:nvSpPr>
        <p:spPr bwMode="auto">
          <a:xfrm>
            <a:off x="799252" y="400050"/>
            <a:ext cx="10577332" cy="127634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85000" lnSpcReduction="3000"/>
          </a:bodyPr>
          <a:lstStyle/>
          <a:p>
            <a:pPr marL="0" indent="0">
              <a:buFont typeface="Arial"/>
              <a:buNone/>
              <a:defRPr/>
            </a:pPr>
            <a:r>
              <a:rPr sz="1900"/>
              <a:t>6. Театральные постановки также способствуют формированию интереса к книгам. Ребята разыграли сказку «Теремок», потом нарисовали теремок, посетили спектакль «Сказка про лучшую маму» в исполнении детей старшей группы и спектакль Новосибирского выездного кукольного театра «Сказки лукоморья»</a:t>
            </a:r>
          </a:p>
          <a:p>
            <a:pPr marL="0" indent="0">
              <a:buFont typeface="Arial"/>
              <a:buNone/>
              <a:defRPr/>
            </a:pPr>
            <a:endParaRPr sz="190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90AF5E9-FFC5-4030-B255-79A299BD4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074" y="1421607"/>
            <a:ext cx="4305300" cy="25622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419DB2F-043C-4B57-822F-D856D28495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074" y="4031460"/>
            <a:ext cx="4305300" cy="25654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6251566-593D-4A2A-9575-2AC5318F27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914" y="1418432"/>
            <a:ext cx="4368800" cy="25654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7F46062-130A-4EFA-9333-4F6E2865DE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967" y="4031460"/>
            <a:ext cx="4368800" cy="2565400"/>
          </a:xfrm>
          <a:prstGeom prst="rect">
            <a:avLst/>
          </a:prstGeom>
        </p:spPr>
      </p:pic>
      <p:pic>
        <p:nvPicPr>
          <p:cNvPr id="1455253361" name="Рисунок 1455253360"/>
          <p:cNvPicPr>
            <a:picLocks noChangeAspect="1"/>
          </p:cNvPicPr>
          <p:nvPr/>
        </p:nvPicPr>
        <p:blipFill>
          <a:blip r:embed="rId6"/>
          <a:srcRect b="2293"/>
          <a:stretch/>
        </p:blipFill>
        <p:spPr bwMode="auto">
          <a:xfrm>
            <a:off x="10364175" y="5223899"/>
            <a:ext cx="1661081" cy="13697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ial">
  <a:themeElements>
    <a:clrScheme name="Officia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737</Words>
  <Application>Microsoft Office PowerPoint</Application>
  <DocSecurity>0</DocSecurity>
  <PresentationFormat>Широкоэкранный</PresentationFormat>
  <Paragraphs>59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Liberation Sans</vt:lpstr>
      <vt:lpstr>Official</vt:lpstr>
      <vt:lpstr>Проект, посвященный международному дню детской книги, с детьми 4-6 лет.</vt:lpstr>
      <vt:lpstr>Презентация PowerPoint</vt:lpstr>
      <vt:lpstr>Актуальность проекта</vt:lpstr>
      <vt:lpstr>Цели и задачи проекта</vt:lpstr>
      <vt:lpstr>Содержание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 проекта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Орлов Денис Сергеевич</dc:creator>
  <cp:keywords/>
  <dc:description/>
  <cp:lastModifiedBy>Орлов Денис Сергеевич</cp:lastModifiedBy>
  <cp:revision>15</cp:revision>
  <dcterms:created xsi:type="dcterms:W3CDTF">2023-08-25T13:22:51Z</dcterms:created>
  <dcterms:modified xsi:type="dcterms:W3CDTF">2025-04-22T05:14:49Z</dcterms:modified>
  <cp:category/>
  <dc:identifier/>
  <cp:contentStatus/>
  <dc:language>ru-RU</dc:language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1</vt:i4>
  </property>
  <property fmtid="{D5CDD505-2E9C-101B-9397-08002B2CF9AE}" pid="4" name="PresentationFormat">
    <vt:lpwstr>Широкоэкранный</vt:lpwstr>
  </property>
  <property fmtid="{D5CDD505-2E9C-101B-9397-08002B2CF9AE}" pid="5" name="Slides">
    <vt:i4>1</vt:i4>
  </property>
</Properties>
</file>